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29"/>
  </p:notesMasterIdLst>
  <p:sldIdLst>
    <p:sldId id="256" r:id="rId2"/>
    <p:sldId id="259" r:id="rId3"/>
    <p:sldId id="292" r:id="rId4"/>
    <p:sldId id="289" r:id="rId5"/>
    <p:sldId id="276" r:id="rId6"/>
    <p:sldId id="290" r:id="rId7"/>
    <p:sldId id="291" r:id="rId8"/>
    <p:sldId id="294" r:id="rId9"/>
    <p:sldId id="295" r:id="rId10"/>
    <p:sldId id="296" r:id="rId11"/>
    <p:sldId id="297" r:id="rId12"/>
    <p:sldId id="298" r:id="rId13"/>
    <p:sldId id="299" r:id="rId14"/>
    <p:sldId id="301" r:id="rId15"/>
    <p:sldId id="300" r:id="rId16"/>
    <p:sldId id="302" r:id="rId17"/>
    <p:sldId id="303" r:id="rId18"/>
    <p:sldId id="305" r:id="rId19"/>
    <p:sldId id="304" r:id="rId20"/>
    <p:sldId id="306" r:id="rId21"/>
    <p:sldId id="275" r:id="rId22"/>
    <p:sldId id="308" r:id="rId23"/>
    <p:sldId id="307" r:id="rId24"/>
    <p:sldId id="309" r:id="rId25"/>
    <p:sldId id="310" r:id="rId26"/>
    <p:sldId id="312" r:id="rId27"/>
    <p:sldId id="311" r:id="rId2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p:restoredTop sz="94641"/>
  </p:normalViewPr>
  <p:slideViewPr>
    <p:cSldViewPr snapToGrid="0" snapToObjects="1">
      <p:cViewPr varScale="1">
        <p:scale>
          <a:sx n="77" d="100"/>
          <a:sy n="77" d="100"/>
        </p:scale>
        <p:origin x="41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CFE8EF-67B8-AB44-9D59-1EE62F2929F3}" type="datetimeFigureOut">
              <a:rPr kumimoji="1" lang="zh-CN" altLang="en-US" smtClean="0"/>
              <a:t>2020/9/14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717FB-3CC8-C64C-9507-A9585371F607}" type="slidenum">
              <a:rPr kumimoji="1" lang="zh-CN" altLang="en-US" smtClean="0"/>
              <a:t>‹#›</a:t>
            </a:fld>
            <a:endParaRPr kumimoji="1" lang="zh-CN" altLang="en-US"/>
          </a:p>
        </p:txBody>
      </p:sp>
    </p:spTree>
    <p:extLst>
      <p:ext uri="{BB962C8B-B14F-4D97-AF65-F5344CB8AC3E}">
        <p14:creationId xmlns:p14="http://schemas.microsoft.com/office/powerpoint/2010/main" val="2254432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0717FB-3CC8-C64C-9507-A9585371F607}" type="slidenum">
              <a:rPr kumimoji="1" lang="zh-CN" altLang="en-US" smtClean="0"/>
              <a:t>6</a:t>
            </a:fld>
            <a:endParaRPr kumimoji="1" lang="zh-CN" altLang="en-US"/>
          </a:p>
        </p:txBody>
      </p:sp>
    </p:spTree>
    <p:extLst>
      <p:ext uri="{BB962C8B-B14F-4D97-AF65-F5344CB8AC3E}">
        <p14:creationId xmlns:p14="http://schemas.microsoft.com/office/powerpoint/2010/main" val="667795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0717FB-3CC8-C64C-9507-A9585371F607}" type="slidenum">
              <a:rPr kumimoji="1" lang="zh-CN" altLang="en-US" smtClean="0"/>
              <a:t>8</a:t>
            </a:fld>
            <a:endParaRPr kumimoji="1" lang="zh-CN" altLang="en-US"/>
          </a:p>
        </p:txBody>
      </p:sp>
    </p:spTree>
    <p:extLst>
      <p:ext uri="{BB962C8B-B14F-4D97-AF65-F5344CB8AC3E}">
        <p14:creationId xmlns:p14="http://schemas.microsoft.com/office/powerpoint/2010/main" val="3017779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0717FB-3CC8-C64C-9507-A9585371F607}" type="slidenum">
              <a:rPr kumimoji="1" lang="zh-CN" altLang="en-US" smtClean="0"/>
              <a:t>12</a:t>
            </a:fld>
            <a:endParaRPr kumimoji="1" lang="zh-CN" altLang="en-US"/>
          </a:p>
        </p:txBody>
      </p:sp>
    </p:spTree>
    <p:extLst>
      <p:ext uri="{BB962C8B-B14F-4D97-AF65-F5344CB8AC3E}">
        <p14:creationId xmlns:p14="http://schemas.microsoft.com/office/powerpoint/2010/main" val="2518379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B852AC62-9256-A24E-BEEB-1C4D609EB021}" type="datetimeFigureOut">
              <a:rPr kumimoji="1" lang="zh-CN" altLang="en-US" smtClean="0"/>
              <a:t>2020/9/14</a:t>
            </a:fld>
            <a:endParaRPr kumimoji="1" lang="zh-CN" altLang="en-US"/>
          </a:p>
        </p:txBody>
      </p:sp>
      <p:sp>
        <p:nvSpPr>
          <p:cNvPr id="5" name="Footer Placeholder 4"/>
          <p:cNvSpPr>
            <a:spLocks noGrp="1"/>
          </p:cNvSpPr>
          <p:nvPr>
            <p:ph type="ftr" sz="quarter" idx="11"/>
          </p:nvPr>
        </p:nvSpPr>
        <p:spPr>
          <a:xfrm>
            <a:off x="1028700" y="3242884"/>
            <a:ext cx="4800600" cy="273844"/>
          </a:xfrm>
        </p:spPr>
        <p:txBody>
          <a:bodyPr/>
          <a:lstStyle/>
          <a:p>
            <a:endParaRPr kumimoji="1" lang="zh-CN" altLang="en-US"/>
          </a:p>
        </p:txBody>
      </p:sp>
      <p:sp>
        <p:nvSpPr>
          <p:cNvPr id="6" name="Slide Number Placeholder 5"/>
          <p:cNvSpPr>
            <a:spLocks noGrp="1"/>
          </p:cNvSpPr>
          <p:nvPr>
            <p:ph type="sldNum" sz="quarter" idx="12"/>
          </p:nvPr>
        </p:nvSpPr>
        <p:spPr>
          <a:xfrm>
            <a:off x="6057900" y="1073150"/>
            <a:ext cx="2057400" cy="273844"/>
          </a:xfrm>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410718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514333" y="3523021"/>
            <a:ext cx="8116526" cy="614516"/>
          </a:xfrm>
        </p:spPr>
        <p:txBody>
          <a:bodyPr anchor="b"/>
          <a:lstStyle>
            <a:lvl1pPr algn="l">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852AC62-9256-A24E-BEEB-1C4D609EB021}" type="datetimeFigureOut">
              <a:rPr kumimoji="1" lang="zh-CN" altLang="en-US" smtClean="0"/>
              <a:t>2020/9/14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247759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24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768350" y="2736850"/>
            <a:ext cx="7597887" cy="74930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B852AC62-9256-A24E-BEEB-1C4D609EB021}" type="datetimeFigureOut">
              <a:rPr kumimoji="1" lang="zh-CN" altLang="en-US" smtClean="0"/>
              <a:t>2020/9/14</a:t>
            </a:fld>
            <a:endParaRPr kumimoji="1" lang="zh-CN" altLang="en-US"/>
          </a:p>
        </p:txBody>
      </p:sp>
      <p:sp>
        <p:nvSpPr>
          <p:cNvPr id="6" name="Footer Placeholder 5"/>
          <p:cNvSpPr>
            <a:spLocks noGrp="1"/>
          </p:cNvSpPr>
          <p:nvPr>
            <p:ph type="ftr" sz="quarter" idx="11"/>
          </p:nvPr>
        </p:nvSpPr>
        <p:spPr>
          <a:xfrm>
            <a:off x="514350" y="284956"/>
            <a:ext cx="5243619" cy="273844"/>
          </a:xfrm>
        </p:spPr>
        <p:txBody>
          <a:bodyPr/>
          <a:lstStyle/>
          <a:p>
            <a:endParaRPr kumimoji="1" lang="zh-CN" altLang="en-US"/>
          </a:p>
        </p:txBody>
      </p:sp>
      <p:sp>
        <p:nvSpPr>
          <p:cNvPr id="7" name="Slide Number Placeholder 6"/>
          <p:cNvSpPr>
            <a:spLocks noGrp="1"/>
          </p:cNvSpPr>
          <p:nvPr>
            <p:ph type="sldNum" sz="quarter" idx="12"/>
          </p:nvPr>
        </p:nvSpPr>
        <p:spPr>
          <a:xfrm>
            <a:off x="8146839" y="285750"/>
            <a:ext cx="482811" cy="273844"/>
          </a:xfrm>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1845796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0"/>
            <a:ext cx="7613650" cy="1953371"/>
          </a:xfrm>
        </p:spPr>
        <p:txBody>
          <a:bodyPr anchor="ctr"/>
          <a:lstStyle>
            <a:lvl1pPr algn="l">
              <a:defRPr sz="24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768351" y="2969897"/>
            <a:ext cx="7613650" cy="509903"/>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B852AC62-9256-A24E-BEEB-1C4D609EB021}" type="datetimeFigureOut">
              <a:rPr kumimoji="1" lang="zh-CN" altLang="en-US" smtClean="0"/>
              <a:t>2020/9/14</a:t>
            </a:fld>
            <a:endParaRPr kumimoji="1" lang="zh-CN" altLang="en-US"/>
          </a:p>
        </p:txBody>
      </p:sp>
      <p:sp>
        <p:nvSpPr>
          <p:cNvPr id="6" name="Footer Placeholder 5"/>
          <p:cNvSpPr>
            <a:spLocks noGrp="1"/>
          </p:cNvSpPr>
          <p:nvPr>
            <p:ph type="ftr" sz="quarter" idx="11"/>
          </p:nvPr>
        </p:nvSpPr>
        <p:spPr>
          <a:xfrm>
            <a:off x="514350" y="284956"/>
            <a:ext cx="5243619" cy="273844"/>
          </a:xfrm>
        </p:spPr>
        <p:txBody>
          <a:bodyPr/>
          <a:lstStyle/>
          <a:p>
            <a:endParaRPr kumimoji="1" lang="zh-CN" altLang="en-US"/>
          </a:p>
        </p:txBody>
      </p:sp>
      <p:sp>
        <p:nvSpPr>
          <p:cNvPr id="7" name="Slide Number Placeholder 6"/>
          <p:cNvSpPr>
            <a:spLocks noGrp="1"/>
          </p:cNvSpPr>
          <p:nvPr>
            <p:ph type="sldNum" sz="quarter" idx="12"/>
          </p:nvPr>
        </p:nvSpPr>
        <p:spPr>
          <a:xfrm>
            <a:off x="8146839" y="285750"/>
            <a:ext cx="482811" cy="273844"/>
          </a:xfrm>
        </p:spPr>
        <p:txBody>
          <a:bodyPr/>
          <a:lstStyle/>
          <a:p>
            <a:fld id="{0C2C26A3-EB50-C147-82B4-7ED09165218D}" type="slidenum">
              <a:rPr kumimoji="1" lang="zh-CN" altLang="en-US" smtClean="0"/>
              <a:t>‹#›</a:t>
            </a:fld>
            <a:endParaRPr kumimoji="1" lang="zh-CN" altLang="en-US"/>
          </a:p>
        </p:txBody>
      </p:sp>
      <p:sp>
        <p:nvSpPr>
          <p:cNvPr id="9" name="TextBox 8"/>
          <p:cNvSpPr txBox="1"/>
          <p:nvPr/>
        </p:nvSpPr>
        <p:spPr>
          <a:xfrm>
            <a:off x="357188" y="70008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96307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6"/>
            <a:ext cx="7609640" cy="1883876"/>
          </a:xfrm>
        </p:spPr>
        <p:txBody>
          <a:bodyPr anchor="b"/>
          <a:lstStyle>
            <a:lvl1pPr algn="l">
              <a:defRPr sz="24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B852AC62-9256-A24E-BEEB-1C4D609EB021}" type="datetimeFigureOut">
              <a:rPr kumimoji="1" lang="zh-CN" altLang="en-US" smtClean="0"/>
              <a:t>2020/9/14</a:t>
            </a:fld>
            <a:endParaRPr kumimoji="1" lang="zh-CN" altLang="en-US"/>
          </a:p>
        </p:txBody>
      </p:sp>
      <p:sp>
        <p:nvSpPr>
          <p:cNvPr id="6" name="Footer Placeholder 5"/>
          <p:cNvSpPr>
            <a:spLocks noGrp="1"/>
          </p:cNvSpPr>
          <p:nvPr>
            <p:ph type="ftr" sz="quarter" idx="11"/>
          </p:nvPr>
        </p:nvSpPr>
        <p:spPr>
          <a:xfrm>
            <a:off x="514350" y="284163"/>
            <a:ext cx="5243619" cy="273844"/>
          </a:xfrm>
        </p:spPr>
        <p:txBody>
          <a:bodyPr/>
          <a:lstStyle/>
          <a:p>
            <a:endParaRPr kumimoji="1" lang="zh-CN" altLang="en-US"/>
          </a:p>
        </p:txBody>
      </p:sp>
      <p:sp>
        <p:nvSpPr>
          <p:cNvPr id="7" name="Slide Number Placeholder 6"/>
          <p:cNvSpPr>
            <a:spLocks noGrp="1"/>
          </p:cNvSpPr>
          <p:nvPr>
            <p:ph type="sldNum" sz="quarter" idx="12"/>
          </p:nvPr>
        </p:nvSpPr>
        <p:spPr>
          <a:xfrm>
            <a:off x="8146839" y="285750"/>
            <a:ext cx="482811" cy="273844"/>
          </a:xfrm>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1867601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2171701" y="571500"/>
            <a:ext cx="6457949" cy="977900"/>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
第二级
第三级
第四级
第五级</a:t>
            </a:r>
            <a:endParaRPr lang="en-US" dirty="0"/>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
第二级
第三级
第四级
第五级</a:t>
            </a:r>
            <a:endParaRPr lang="en-US" dirty="0"/>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
第二级
第三级
第四级
第五级</a:t>
            </a:r>
            <a:endParaRPr lang="en-US" dirty="0"/>
          </a:p>
        </p:txBody>
      </p:sp>
      <p:sp>
        <p:nvSpPr>
          <p:cNvPr id="3" name="Date Placeholder 2"/>
          <p:cNvSpPr>
            <a:spLocks noGrp="1"/>
          </p:cNvSpPr>
          <p:nvPr>
            <p:ph type="dt" sz="half" idx="10"/>
          </p:nvPr>
        </p:nvSpPr>
        <p:spPr/>
        <p:txBody>
          <a:bodyPr/>
          <a:lstStyle/>
          <a:p>
            <a:fld id="{B852AC62-9256-A24E-BEEB-1C4D609EB021}" type="datetimeFigureOut">
              <a:rPr kumimoji="1" lang="zh-CN" altLang="en-US" smtClean="0"/>
              <a:t>2020/9/14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2135736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2171701" y="571500"/>
            <a:ext cx="6457949" cy="97155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516463" y="3143250"/>
            <a:ext cx="2588687"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20" name="Picture Placeholder 2"/>
          <p:cNvSpPr>
            <a:spLocks noGrp="1" noChangeAspect="1"/>
          </p:cNvSpPr>
          <p:nvPr>
            <p:ph type="pic" idx="15"/>
          </p:nvPr>
        </p:nvSpPr>
        <p:spPr>
          <a:xfrm>
            <a:off x="516463"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a:t>单击图标添加图片</a:t>
            </a:r>
            <a:endParaRPr lang="en-US" dirty="0"/>
          </a:p>
        </p:txBody>
      </p:sp>
      <p:sp>
        <p:nvSpPr>
          <p:cNvPr id="21" name="Text Placeholder 3"/>
          <p:cNvSpPr>
            <a:spLocks noGrp="1"/>
          </p:cNvSpPr>
          <p:nvPr>
            <p:ph type="body" sz="half" idx="18"/>
          </p:nvPr>
        </p:nvSpPr>
        <p:spPr>
          <a:xfrm>
            <a:off x="516463" y="3655323"/>
            <a:ext cx="2588687"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
第二级
第三级
第四级
第五级</a:t>
            </a:r>
            <a:endParaRPr lang="en-US" dirty="0"/>
          </a:p>
        </p:txBody>
      </p:sp>
      <p:sp>
        <p:nvSpPr>
          <p:cNvPr id="22" name="Text Placeholder 4"/>
          <p:cNvSpPr>
            <a:spLocks noGrp="1"/>
          </p:cNvSpPr>
          <p:nvPr>
            <p:ph type="body" sz="quarter" idx="3"/>
          </p:nvPr>
        </p:nvSpPr>
        <p:spPr>
          <a:xfrm>
            <a:off x="3280698" y="3143250"/>
            <a:ext cx="2586701"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a:t>单击图标添加图片</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
第二级
第三级
第四级
第五级</a:t>
            </a:r>
            <a:endParaRPr lang="en-US" dirty="0"/>
          </a:p>
        </p:txBody>
      </p:sp>
      <p:sp>
        <p:nvSpPr>
          <p:cNvPr id="25" name="Text Placeholder 4"/>
          <p:cNvSpPr>
            <a:spLocks noGrp="1"/>
          </p:cNvSpPr>
          <p:nvPr>
            <p:ph type="body" sz="quarter" idx="13"/>
          </p:nvPr>
        </p:nvSpPr>
        <p:spPr>
          <a:xfrm>
            <a:off x="6037299" y="3143250"/>
            <a:ext cx="2592352"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26" name="Picture Placeholder 2"/>
          <p:cNvSpPr>
            <a:spLocks noGrp="1" noChangeAspect="1"/>
          </p:cNvSpPr>
          <p:nvPr>
            <p:ph type="pic" idx="22"/>
          </p:nvPr>
        </p:nvSpPr>
        <p:spPr>
          <a:xfrm>
            <a:off x="6037391"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a:t>单击图标添加图片</a:t>
            </a:r>
            <a:endParaRPr lang="en-US" dirty="0"/>
          </a:p>
        </p:txBody>
      </p:sp>
      <p:sp>
        <p:nvSpPr>
          <p:cNvPr id="27" name="Text Placeholder 3"/>
          <p:cNvSpPr>
            <a:spLocks noGrp="1"/>
          </p:cNvSpPr>
          <p:nvPr>
            <p:ph type="body" sz="half" idx="20"/>
          </p:nvPr>
        </p:nvSpPr>
        <p:spPr>
          <a:xfrm>
            <a:off x="6037299" y="3655321"/>
            <a:ext cx="2589334"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
第二级
第三级
第四级
第五级</a:t>
            </a:r>
            <a:endParaRPr lang="en-US" dirty="0"/>
          </a:p>
        </p:txBody>
      </p:sp>
      <p:sp>
        <p:nvSpPr>
          <p:cNvPr id="3" name="Date Placeholder 2"/>
          <p:cNvSpPr>
            <a:spLocks noGrp="1"/>
          </p:cNvSpPr>
          <p:nvPr>
            <p:ph type="dt" sz="half" idx="10"/>
          </p:nvPr>
        </p:nvSpPr>
        <p:spPr/>
        <p:txBody>
          <a:bodyPr/>
          <a:lstStyle/>
          <a:p>
            <a:fld id="{B852AC62-9256-A24E-BEEB-1C4D609EB021}" type="datetimeFigureOut">
              <a:rPr kumimoji="1" lang="zh-CN" altLang="en-US" smtClean="0"/>
              <a:t>2020/9/14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3153635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852AC62-9256-A24E-BEEB-1C4D609EB021}" type="datetimeFigureOut">
              <a:rPr kumimoji="1" lang="zh-CN" altLang="en-US" smtClean="0"/>
              <a:t>2020/9/14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2123150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8350" y="558800"/>
            <a:ext cx="6153151" cy="2927350"/>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a:xfrm>
            <a:off x="5860839" y="284956"/>
            <a:ext cx="2183130" cy="273844"/>
          </a:xfrm>
        </p:spPr>
        <p:txBody>
          <a:bodyPr/>
          <a:lstStyle>
            <a:lvl1pPr algn="r">
              <a:defRPr/>
            </a:lvl1pPr>
          </a:lstStyle>
          <a:p>
            <a:fld id="{B852AC62-9256-A24E-BEEB-1C4D609EB021}" type="datetimeFigureOut">
              <a:rPr kumimoji="1" lang="zh-CN" altLang="en-US" smtClean="0"/>
              <a:t>2020/9/14</a:t>
            </a:fld>
            <a:endParaRPr kumimoji="1" lang="zh-CN" altLang="en-US"/>
          </a:p>
        </p:txBody>
      </p:sp>
      <p:sp>
        <p:nvSpPr>
          <p:cNvPr id="5" name="Footer Placeholder 4"/>
          <p:cNvSpPr>
            <a:spLocks noGrp="1"/>
          </p:cNvSpPr>
          <p:nvPr>
            <p:ph type="ftr" sz="quarter" idx="11"/>
          </p:nvPr>
        </p:nvSpPr>
        <p:spPr>
          <a:xfrm>
            <a:off x="514350" y="285750"/>
            <a:ext cx="5243619" cy="273844"/>
          </a:xfrm>
        </p:spPr>
        <p:txBody>
          <a:bodyPr/>
          <a:lstStyle/>
          <a:p>
            <a:endParaRPr kumimoji="1" lang="zh-CN" altLang="en-US"/>
          </a:p>
        </p:txBody>
      </p:sp>
      <p:sp>
        <p:nvSpPr>
          <p:cNvPr id="6" name="Slide Number Placeholder 5"/>
          <p:cNvSpPr>
            <a:spLocks noGrp="1"/>
          </p:cNvSpPr>
          <p:nvPr>
            <p:ph type="sldNum" sz="quarter" idx="12"/>
          </p:nvPr>
        </p:nvSpPr>
        <p:spPr>
          <a:xfrm>
            <a:off x="8146839" y="285750"/>
            <a:ext cx="482811" cy="273844"/>
          </a:xfrm>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286190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852AC62-9256-A24E-BEEB-1C4D609EB021}" type="datetimeFigureOut">
              <a:rPr kumimoji="1" lang="zh-CN" altLang="en-US" smtClean="0"/>
              <a:t>2020/9/14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350209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1" y="565150"/>
            <a:ext cx="8115299" cy="2101451"/>
          </a:xfrm>
        </p:spPr>
        <p:txBody>
          <a:bodyPr anchor="b">
            <a:normAutofit/>
          </a:bodyPr>
          <a:lstStyle>
            <a:lvl1pPr algn="r">
              <a:defRPr sz="3000"/>
            </a:lvl1pPr>
          </a:lstStyle>
          <a:p>
            <a:r>
              <a:rPr lang="zh-CN" altLang="en-US"/>
              <a:t>单击此处编辑母版标题样式</a:t>
            </a:r>
            <a:endParaRPr lang="en-US" dirty="0"/>
          </a:p>
        </p:txBody>
      </p:sp>
      <p:sp>
        <p:nvSpPr>
          <p:cNvPr id="3" name="Text Placeholder 2"/>
          <p:cNvSpPr>
            <a:spLocks noGrp="1"/>
          </p:cNvSpPr>
          <p:nvPr>
            <p:ph type="body" idx="1"/>
          </p:nvPr>
        </p:nvSpPr>
        <p:spPr>
          <a:xfrm>
            <a:off x="768350" y="2731294"/>
            <a:ext cx="7867650" cy="716756"/>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a:xfrm>
            <a:off x="5860839" y="285750"/>
            <a:ext cx="2183130" cy="273844"/>
          </a:xfrm>
        </p:spPr>
        <p:txBody>
          <a:bodyPr/>
          <a:lstStyle>
            <a:lvl1pPr algn="r">
              <a:defRPr/>
            </a:lvl1pPr>
          </a:lstStyle>
          <a:p>
            <a:fld id="{B852AC62-9256-A24E-BEEB-1C4D609EB021}" type="datetimeFigureOut">
              <a:rPr kumimoji="1" lang="zh-CN" altLang="en-US" smtClean="0"/>
              <a:t>2020/9/14</a:t>
            </a:fld>
            <a:endParaRPr kumimoji="1" lang="zh-CN" altLang="en-US"/>
          </a:p>
        </p:txBody>
      </p:sp>
      <p:sp>
        <p:nvSpPr>
          <p:cNvPr id="5" name="Footer Placeholder 4"/>
          <p:cNvSpPr>
            <a:spLocks noGrp="1"/>
          </p:cNvSpPr>
          <p:nvPr>
            <p:ph type="ftr" sz="quarter" idx="11"/>
          </p:nvPr>
        </p:nvSpPr>
        <p:spPr>
          <a:xfrm>
            <a:off x="514350" y="285751"/>
            <a:ext cx="5243619" cy="273049"/>
          </a:xfrm>
        </p:spPr>
        <p:txBody>
          <a:bodyPr/>
          <a:lstStyle/>
          <a:p>
            <a:endParaRPr kumimoji="1" lang="zh-CN" altLang="en-US"/>
          </a:p>
        </p:txBody>
      </p:sp>
      <p:sp>
        <p:nvSpPr>
          <p:cNvPr id="6" name="Slide Number Placeholder 5"/>
          <p:cNvSpPr>
            <a:spLocks noGrp="1"/>
          </p:cNvSpPr>
          <p:nvPr>
            <p:ph type="sldNum" sz="quarter" idx="12"/>
          </p:nvPr>
        </p:nvSpPr>
        <p:spPr>
          <a:xfrm>
            <a:off x="8146839" y="285750"/>
            <a:ext cx="482811" cy="273844"/>
          </a:xfrm>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2195311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852AC62-9256-A24E-BEEB-1C4D609EB021}" type="datetimeFigureOut">
              <a:rPr kumimoji="1" lang="zh-CN" altLang="en-US" smtClean="0"/>
              <a:t>2020/9/14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1009845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5807" y="1637852"/>
            <a:ext cx="3809993"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14351" y="2349500"/>
            <a:ext cx="3983831" cy="2314514"/>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2349500"/>
            <a:ext cx="4000500" cy="2314514"/>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852AC62-9256-A24E-BEEB-1C4D609EB021}" type="datetimeFigureOut">
              <a:rPr kumimoji="1" lang="zh-CN" altLang="en-US" smtClean="0"/>
              <a:t>2020/9/14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1143717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852AC62-9256-A24E-BEEB-1C4D609EB021}" type="datetimeFigureOut">
              <a:rPr kumimoji="1" lang="zh-CN" altLang="en-US" smtClean="0"/>
              <a:t>2020/9/14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862486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52AC62-9256-A24E-BEEB-1C4D609EB021}" type="datetimeFigureOut">
              <a:rPr kumimoji="1" lang="zh-CN" altLang="en-US" smtClean="0"/>
              <a:t>2020/9/14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418910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852AC62-9256-A24E-BEEB-1C4D609EB021}" type="datetimeFigureOut">
              <a:rPr kumimoji="1" lang="zh-CN" altLang="en-US" smtClean="0"/>
              <a:t>2020/9/14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1454992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895928" y="563431"/>
            <a:ext cx="2733722" cy="410058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852AC62-9256-A24E-BEEB-1C4D609EB021}" type="datetimeFigureOut">
              <a:rPr kumimoji="1" lang="zh-CN" altLang="en-US" smtClean="0"/>
              <a:t>2020/9/14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2815572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446520" y="4767263"/>
            <a:ext cx="218313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B852AC62-9256-A24E-BEEB-1C4D609EB021}" type="datetimeFigureOut">
              <a:rPr kumimoji="1" lang="zh-CN" altLang="en-US" smtClean="0"/>
              <a:t>2020/9/14</a:t>
            </a:fld>
            <a:endParaRPr kumimoji="1" lang="zh-CN" altLang="en-US"/>
          </a:p>
        </p:txBody>
      </p:sp>
      <p:sp>
        <p:nvSpPr>
          <p:cNvPr id="5" name="Footer Placeholder 4"/>
          <p:cNvSpPr>
            <a:spLocks noGrp="1"/>
          </p:cNvSpPr>
          <p:nvPr>
            <p:ph type="ftr" sz="quarter" idx="3"/>
          </p:nvPr>
        </p:nvSpPr>
        <p:spPr>
          <a:xfrm>
            <a:off x="514350" y="4766884"/>
            <a:ext cx="5829300"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572250" y="285750"/>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0C2C26A3-EB50-C147-82B4-7ED09165218D}" type="slidenum">
              <a:rPr kumimoji="1" lang="zh-CN" altLang="en-US" smtClean="0"/>
              <a:t>‹#›</a:t>
            </a:fld>
            <a:endParaRPr kumimoji="1" lang="zh-CN" altLang="en-US"/>
          </a:p>
        </p:txBody>
      </p:sp>
    </p:spTree>
    <p:extLst>
      <p:ext uri="{BB962C8B-B14F-4D97-AF65-F5344CB8AC3E}">
        <p14:creationId xmlns:p14="http://schemas.microsoft.com/office/powerpoint/2010/main" val="873029869"/>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meta.usc.edu/softs/lsa/"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1CA77-D02C-964E-B952-0D6E665F89EA}"/>
              </a:ext>
            </a:extLst>
          </p:cNvPr>
          <p:cNvSpPr>
            <a:spLocks noGrp="1"/>
          </p:cNvSpPr>
          <p:nvPr>
            <p:ph type="ctrTitle"/>
          </p:nvPr>
        </p:nvSpPr>
        <p:spPr>
          <a:xfrm>
            <a:off x="1092424" y="965942"/>
            <a:ext cx="7315200" cy="1825096"/>
          </a:xfrm>
        </p:spPr>
        <p:txBody>
          <a:bodyPr>
            <a:noAutofit/>
          </a:bodyPr>
          <a:lstStyle/>
          <a:p>
            <a:r>
              <a:rPr lang="zh-CN" altLang="zh-CN" sz="5400" b="1" dirty="0">
                <a:latin typeface="Microsoft YaHei" panose="020B0503020204020204" pitchFamily="34" charset="-122"/>
                <a:ea typeface="Microsoft YaHei" panose="020B0503020204020204" pitchFamily="34" charset="-122"/>
              </a:rPr>
              <a:t>用微生物组时序数据重现生物膜装配动态过程 </a:t>
            </a:r>
            <a:endParaRPr kumimoji="1" lang="zh-CN" altLang="en-US" sz="5400" b="1" dirty="0">
              <a:latin typeface="Microsoft YaHei" panose="020B0503020204020204" pitchFamily="34" charset="-122"/>
              <a:ea typeface="Microsoft YaHei" panose="020B0503020204020204" pitchFamily="34" charset="-122"/>
            </a:endParaRPr>
          </a:p>
        </p:txBody>
      </p:sp>
      <p:sp>
        <p:nvSpPr>
          <p:cNvPr id="3" name="副标题 2">
            <a:extLst>
              <a:ext uri="{FF2B5EF4-FFF2-40B4-BE49-F238E27FC236}">
                <a16:creationId xmlns:a16="http://schemas.microsoft.com/office/drawing/2014/main" id="{B68C6D95-6402-DD4B-9E40-00A873547058}"/>
              </a:ext>
            </a:extLst>
          </p:cNvPr>
          <p:cNvSpPr>
            <a:spLocks noGrp="1"/>
          </p:cNvSpPr>
          <p:nvPr>
            <p:ph type="subTitle" idx="1"/>
          </p:nvPr>
        </p:nvSpPr>
        <p:spPr>
          <a:xfrm>
            <a:off x="947175" y="3788078"/>
            <a:ext cx="7315200" cy="1355422"/>
          </a:xfrm>
        </p:spPr>
        <p:txBody>
          <a:bodyPr>
            <a:normAutofit/>
          </a:bodyPr>
          <a:lstStyle/>
          <a:p>
            <a:pPr algn="ctr"/>
            <a:r>
              <a:rPr kumimoji="1" lang="zh-CN" altLang="en-US" sz="2800" dirty="0">
                <a:latin typeface="Microsoft YaHei" panose="020B0503020204020204" pitchFamily="34" charset="-122"/>
                <a:ea typeface="Microsoft YaHei" panose="020B0503020204020204" pitchFamily="34" charset="-122"/>
              </a:rPr>
              <a:t>王金锋  博士  副研究员</a:t>
            </a:r>
            <a:endParaRPr kumimoji="1" lang="en-US" altLang="zh-CN" sz="2800" dirty="0">
              <a:latin typeface="Microsoft YaHei" panose="020B0503020204020204" pitchFamily="34" charset="-122"/>
              <a:ea typeface="Microsoft YaHei" panose="020B0503020204020204" pitchFamily="34" charset="-122"/>
            </a:endParaRPr>
          </a:p>
          <a:p>
            <a:pPr algn="ctr"/>
            <a:r>
              <a:rPr kumimoji="1" lang="zh-CN" altLang="en-US" sz="2800" dirty="0">
                <a:latin typeface="Microsoft YaHei" panose="020B0503020204020204" pitchFamily="34" charset="-122"/>
                <a:ea typeface="Microsoft YaHei" panose="020B0503020204020204" pitchFamily="34" charset="-122"/>
              </a:rPr>
              <a:t>中科院北京生命科学研究院</a:t>
            </a:r>
            <a:endParaRPr kumimoji="1"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3660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5B1D0D65-A421-5240-BB57-0C710953B521}"/>
              </a:ext>
            </a:extLst>
          </p:cNvPr>
          <p:cNvSpPr>
            <a:spLocks noGrp="1"/>
          </p:cNvSpPr>
          <p:nvPr>
            <p:ph type="title"/>
          </p:nvPr>
        </p:nvSpPr>
        <p:spPr>
          <a:xfrm>
            <a:off x="-439398" y="-183465"/>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微生物的补充方向和时间</a:t>
            </a:r>
          </a:p>
        </p:txBody>
      </p:sp>
      <p:sp>
        <p:nvSpPr>
          <p:cNvPr id="11" name="内容占位符 2">
            <a:extLst>
              <a:ext uri="{FF2B5EF4-FFF2-40B4-BE49-F238E27FC236}">
                <a16:creationId xmlns:a16="http://schemas.microsoft.com/office/drawing/2014/main" id="{06875247-C6AB-C148-9823-87CC1737233B}"/>
              </a:ext>
            </a:extLst>
          </p:cNvPr>
          <p:cNvSpPr>
            <a:spLocks noGrp="1"/>
          </p:cNvSpPr>
          <p:nvPr>
            <p:ph idx="1"/>
          </p:nvPr>
        </p:nvSpPr>
        <p:spPr>
          <a:xfrm>
            <a:off x="5211117" y="934638"/>
            <a:ext cx="3402180" cy="3891645"/>
          </a:xfrm>
        </p:spPr>
        <p:txBody>
          <a:bodyPr>
            <a:norm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将前一个时间点作为源，后一个时间点作为汇，对每一个时间点的菌群进行溯源。</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微生物补充的方向主要是从</a:t>
            </a:r>
            <a:r>
              <a:rPr kumimoji="1" lang="zh-CN" altLang="en-US" b="1" dirty="0">
                <a:solidFill>
                  <a:srgbClr val="00B0F0"/>
                </a:solidFill>
                <a:latin typeface="Microsoft YaHei" panose="020B0503020204020204" pitchFamily="34" charset="-122"/>
                <a:ea typeface="Microsoft YaHei" panose="020B0503020204020204" pitchFamily="34" charset="-122"/>
              </a:rPr>
              <a:t>唾液到牙菌斑</a:t>
            </a:r>
            <a:r>
              <a:rPr kumimoji="1" lang="zh-CN" altLang="en-US" dirty="0">
                <a:latin typeface="Microsoft YaHei" panose="020B0503020204020204" pitchFamily="34" charset="-122"/>
                <a:ea typeface="Microsoft YaHei" panose="020B0503020204020204" pitchFamily="34" charset="-122"/>
              </a:rPr>
              <a:t>，唾液的外源补充极少。</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唾液向牙菌斑补充微生物发生在所有采样时间点，但洗牙后</a:t>
            </a:r>
            <a:r>
              <a:rPr kumimoji="1" lang="en-US" altLang="zh-CN" b="1" dirty="0">
                <a:solidFill>
                  <a:srgbClr val="00B0F0"/>
                </a:solidFill>
                <a:latin typeface="Microsoft YaHei" panose="020B0503020204020204" pitchFamily="34" charset="-122"/>
                <a:ea typeface="Microsoft YaHei" panose="020B0503020204020204" pitchFamily="34" charset="-122"/>
              </a:rPr>
              <a:t>7h-7d</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7d-1m</a:t>
            </a:r>
            <a:r>
              <a:rPr kumimoji="1" lang="zh-CN" altLang="en-US" dirty="0">
                <a:latin typeface="Microsoft YaHei" panose="020B0503020204020204" pitchFamily="34" charset="-122"/>
                <a:ea typeface="Microsoft YaHei" panose="020B0503020204020204" pitchFamily="34" charset="-122"/>
              </a:rPr>
              <a:t>的两个时间段的增幅较为明显，特别是前一个时间段。</a:t>
            </a:r>
          </a:p>
        </p:txBody>
      </p:sp>
      <p:pic>
        <p:nvPicPr>
          <p:cNvPr id="10" name="图片 9">
            <a:extLst>
              <a:ext uri="{FF2B5EF4-FFF2-40B4-BE49-F238E27FC236}">
                <a16:creationId xmlns:a16="http://schemas.microsoft.com/office/drawing/2014/main" id="{8E8B9F7A-590D-0741-9618-BE7C6AD37ADF}"/>
              </a:ext>
            </a:extLst>
          </p:cNvPr>
          <p:cNvPicPr>
            <a:picLocks noChangeAspect="1"/>
          </p:cNvPicPr>
          <p:nvPr/>
        </p:nvPicPr>
        <p:blipFill>
          <a:blip r:embed="rId2"/>
          <a:stretch>
            <a:fillRect/>
          </a:stretch>
        </p:blipFill>
        <p:spPr>
          <a:xfrm>
            <a:off x="622407" y="934638"/>
            <a:ext cx="4465767" cy="3767991"/>
          </a:xfrm>
          <a:prstGeom prst="rect">
            <a:avLst/>
          </a:prstGeom>
        </p:spPr>
      </p:pic>
      <p:sp>
        <p:nvSpPr>
          <p:cNvPr id="12" name="矩形 11">
            <a:extLst>
              <a:ext uri="{FF2B5EF4-FFF2-40B4-BE49-F238E27FC236}">
                <a16:creationId xmlns:a16="http://schemas.microsoft.com/office/drawing/2014/main" id="{BDCCAE03-8CF6-F946-86CF-420257A0DF72}"/>
              </a:ext>
            </a:extLst>
          </p:cNvPr>
          <p:cNvSpPr/>
          <p:nvPr/>
        </p:nvSpPr>
        <p:spPr>
          <a:xfrm>
            <a:off x="1428983" y="4702629"/>
            <a:ext cx="2975558" cy="369332"/>
          </a:xfrm>
          <a:prstGeom prst="rect">
            <a:avLst/>
          </a:prstGeom>
        </p:spPr>
        <p:txBody>
          <a:bodyPr wrap="none">
            <a:spAutoFit/>
          </a:bodyPr>
          <a:lstStyle/>
          <a:p>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OTU</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水平的微生物来源追踪</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633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strips(down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strips(down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strips(downLeft)">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D0A9703-1A94-C344-BCF9-9C357F486CE8}"/>
              </a:ext>
            </a:extLst>
          </p:cNvPr>
          <p:cNvSpPr>
            <a:spLocks noGrp="1"/>
          </p:cNvSpPr>
          <p:nvPr>
            <p:ph type="title"/>
          </p:nvPr>
        </p:nvSpPr>
        <p:spPr>
          <a:xfrm>
            <a:off x="-293402" y="-152729"/>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细菌丰度展现出的时间动态</a:t>
            </a:r>
          </a:p>
        </p:txBody>
      </p:sp>
      <p:sp>
        <p:nvSpPr>
          <p:cNvPr id="12" name="内容占位符 2">
            <a:extLst>
              <a:ext uri="{FF2B5EF4-FFF2-40B4-BE49-F238E27FC236}">
                <a16:creationId xmlns:a16="http://schemas.microsoft.com/office/drawing/2014/main" id="{19937086-21B6-C94B-9181-E9C2D659EA24}"/>
              </a:ext>
            </a:extLst>
          </p:cNvPr>
          <p:cNvSpPr>
            <a:spLocks noGrp="1"/>
          </p:cNvSpPr>
          <p:nvPr>
            <p:ph idx="1"/>
          </p:nvPr>
        </p:nvSpPr>
        <p:spPr>
          <a:xfrm>
            <a:off x="224271" y="3645409"/>
            <a:ext cx="8580012" cy="1416046"/>
          </a:xfrm>
        </p:spPr>
        <p:txBody>
          <a:bodyPr>
            <a:norm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从细菌丰度上能发现牙菌斑菌群整体及在特定时间点波动剧烈的原因。</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高丰度的</a:t>
            </a:r>
            <a:r>
              <a:rPr kumimoji="1" lang="zh-CN" altLang="en-US" b="1" dirty="0">
                <a:solidFill>
                  <a:srgbClr val="00B0F0"/>
                </a:solidFill>
                <a:latin typeface="Microsoft YaHei" panose="020B0503020204020204" pitchFamily="34" charset="-122"/>
                <a:ea typeface="Microsoft YaHei" panose="020B0503020204020204" pitchFamily="34" charset="-122"/>
              </a:rPr>
              <a:t>厚壁菌</a:t>
            </a:r>
            <a:r>
              <a:rPr kumimoji="1" lang="zh-CN" altLang="en-US" dirty="0">
                <a:latin typeface="Microsoft YaHei" panose="020B0503020204020204" pitchFamily="34" charset="-122"/>
                <a:ea typeface="Microsoft YaHei" panose="020B0503020204020204" pitchFamily="34" charset="-122"/>
              </a:rPr>
              <a:t>和</a:t>
            </a:r>
            <a:r>
              <a:rPr kumimoji="1" lang="zh-CN" altLang="en-US" b="1" dirty="0">
                <a:solidFill>
                  <a:srgbClr val="00B0F0"/>
                </a:solidFill>
                <a:latin typeface="Microsoft YaHei" panose="020B0503020204020204" pitchFamily="34" charset="-122"/>
                <a:ea typeface="Microsoft YaHei" panose="020B0503020204020204" pitchFamily="34" charset="-122"/>
              </a:rPr>
              <a:t>变形细菌</a:t>
            </a:r>
            <a:r>
              <a:rPr kumimoji="1" lang="zh-CN" altLang="en-US" dirty="0">
                <a:latin typeface="Microsoft YaHei" panose="020B0503020204020204" pitchFamily="34" charset="-122"/>
                <a:ea typeface="Microsoft YaHei" panose="020B0503020204020204" pitchFamily="34" charset="-122"/>
              </a:rPr>
              <a:t>在牙菌斑菌群中的数量变化尤为明显，且呈现早期升高、后期降低的趋势；其它细菌门类的数量变化趋势与之相反，明显的</a:t>
            </a:r>
            <a:r>
              <a:rPr kumimoji="1" lang="zh-CN" altLang="en-US" b="1" dirty="0">
                <a:solidFill>
                  <a:srgbClr val="00B0F0"/>
                </a:solidFill>
                <a:latin typeface="Microsoft YaHei" panose="020B0503020204020204" pitchFamily="34" charset="-122"/>
                <a:ea typeface="Microsoft YaHei" panose="020B0503020204020204" pitchFamily="34" charset="-122"/>
              </a:rPr>
              <a:t>分化时间</a:t>
            </a:r>
            <a:r>
              <a:rPr kumimoji="1" lang="zh-CN" altLang="en-US" dirty="0">
                <a:latin typeface="Microsoft YaHei" panose="020B0503020204020204" pitchFamily="34" charset="-122"/>
                <a:ea typeface="Microsoft YaHei" panose="020B0503020204020204" pitchFamily="34" charset="-122"/>
              </a:rPr>
              <a:t>大致位于洗牙后</a:t>
            </a:r>
            <a:r>
              <a:rPr kumimoji="1" lang="en-US" altLang="zh-CN" dirty="0">
                <a:latin typeface="Microsoft YaHei" panose="020B0503020204020204" pitchFamily="34" charset="-122"/>
                <a:ea typeface="Microsoft YaHei" panose="020B0503020204020204" pitchFamily="34" charset="-122"/>
              </a:rPr>
              <a:t>3d</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唾液菌群中各细菌门类的数量变化基本趋于平稳。</a:t>
            </a:r>
          </a:p>
        </p:txBody>
      </p:sp>
      <p:pic>
        <p:nvPicPr>
          <p:cNvPr id="8" name="图片 7">
            <a:extLst>
              <a:ext uri="{FF2B5EF4-FFF2-40B4-BE49-F238E27FC236}">
                <a16:creationId xmlns:a16="http://schemas.microsoft.com/office/drawing/2014/main" id="{B0A8AFE8-BF65-5F4D-947A-C13D5D5D0309}"/>
              </a:ext>
            </a:extLst>
          </p:cNvPr>
          <p:cNvPicPr>
            <a:picLocks noChangeAspect="1"/>
          </p:cNvPicPr>
          <p:nvPr/>
        </p:nvPicPr>
        <p:blipFill>
          <a:blip r:embed="rId2"/>
          <a:stretch>
            <a:fillRect/>
          </a:stretch>
        </p:blipFill>
        <p:spPr>
          <a:xfrm>
            <a:off x="312683" y="1013081"/>
            <a:ext cx="8491600" cy="2081040"/>
          </a:xfrm>
          <a:prstGeom prst="rect">
            <a:avLst/>
          </a:prstGeom>
          <a:solidFill>
            <a:schemeClr val="tx1"/>
          </a:solidFill>
        </p:spPr>
      </p:pic>
      <p:sp>
        <p:nvSpPr>
          <p:cNvPr id="13" name="矩形 12">
            <a:extLst>
              <a:ext uri="{FF2B5EF4-FFF2-40B4-BE49-F238E27FC236}">
                <a16:creationId xmlns:a16="http://schemas.microsoft.com/office/drawing/2014/main" id="{1C4EEDE3-1A3A-1E4C-B7F2-24842CD3537D}"/>
              </a:ext>
            </a:extLst>
          </p:cNvPr>
          <p:cNvSpPr/>
          <p:nvPr/>
        </p:nvSpPr>
        <p:spPr>
          <a:xfrm>
            <a:off x="2965739" y="3114713"/>
            <a:ext cx="3185487" cy="369332"/>
          </a:xfrm>
          <a:prstGeom prst="rect">
            <a:avLst/>
          </a:prstGeom>
        </p:spPr>
        <p:txBody>
          <a:bodyPr wrap="none">
            <a:spAutoFit/>
          </a:bodyPr>
          <a:lstStyle/>
          <a:p>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门水平的微生物分类及其丰度</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9762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strips(down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strips(down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strips(downLeft)">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63F7462-BBA1-4B43-8285-A6FA08C274DF}"/>
              </a:ext>
            </a:extLst>
          </p:cNvPr>
          <p:cNvPicPr>
            <a:picLocks noChangeAspect="1"/>
          </p:cNvPicPr>
          <p:nvPr/>
        </p:nvPicPr>
        <p:blipFill>
          <a:blip r:embed="rId3"/>
          <a:stretch>
            <a:fillRect/>
          </a:stretch>
        </p:blipFill>
        <p:spPr>
          <a:xfrm>
            <a:off x="400997" y="1047531"/>
            <a:ext cx="5491003" cy="3444061"/>
          </a:xfrm>
          <a:prstGeom prst="rect">
            <a:avLst/>
          </a:prstGeom>
        </p:spPr>
      </p:pic>
      <p:sp>
        <p:nvSpPr>
          <p:cNvPr id="4" name="标题 1">
            <a:extLst>
              <a:ext uri="{FF2B5EF4-FFF2-40B4-BE49-F238E27FC236}">
                <a16:creationId xmlns:a16="http://schemas.microsoft.com/office/drawing/2014/main" id="{5878EAB9-5CAF-4A44-B491-096C843008F1}"/>
              </a:ext>
            </a:extLst>
          </p:cNvPr>
          <p:cNvSpPr>
            <a:spLocks noGrp="1"/>
          </p:cNvSpPr>
          <p:nvPr>
            <p:ph type="title"/>
          </p:nvPr>
        </p:nvSpPr>
        <p:spPr>
          <a:xfrm>
            <a:off x="-493186" y="-137361"/>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牙菌斑堆积的三个阶段</a:t>
            </a:r>
          </a:p>
        </p:txBody>
      </p:sp>
      <p:sp>
        <p:nvSpPr>
          <p:cNvPr id="8" name="内容占位符 2">
            <a:extLst>
              <a:ext uri="{FF2B5EF4-FFF2-40B4-BE49-F238E27FC236}">
                <a16:creationId xmlns:a16="http://schemas.microsoft.com/office/drawing/2014/main" id="{066A5AD3-2536-4C44-8160-B400818CE828}"/>
              </a:ext>
            </a:extLst>
          </p:cNvPr>
          <p:cNvSpPr>
            <a:spLocks noGrp="1"/>
          </p:cNvSpPr>
          <p:nvPr>
            <p:ph idx="1"/>
          </p:nvPr>
        </p:nvSpPr>
        <p:spPr>
          <a:xfrm>
            <a:off x="5905722" y="1101598"/>
            <a:ext cx="2861762" cy="3335925"/>
          </a:xfrm>
        </p:spPr>
        <p:txBody>
          <a:bodyPr>
            <a:no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根据菌属丰度的聚类关系，洗牙前后</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个月，牙菌斑重新堆积的过程分为</a:t>
            </a:r>
            <a:r>
              <a:rPr kumimoji="1" lang="zh-CN" altLang="en-US" b="1" dirty="0">
                <a:solidFill>
                  <a:srgbClr val="00B0F0"/>
                </a:solidFill>
                <a:latin typeface="Microsoft YaHei" panose="020B0503020204020204" pitchFamily="34" charset="-122"/>
                <a:ea typeface="Microsoft YaHei" panose="020B0503020204020204" pitchFamily="34" charset="-122"/>
              </a:rPr>
              <a:t>三个阶段</a:t>
            </a:r>
            <a:r>
              <a:rPr kumimoji="1" lang="en-US" altLang="zh-CN" dirty="0">
                <a:latin typeface="Microsoft YaHei" panose="020B0503020204020204" pitchFamily="34" charset="-122"/>
                <a:ea typeface="Microsoft YaHei" panose="020B0503020204020204" pitchFamily="34" charset="-122"/>
              </a:rPr>
              <a:t>——0h-7h</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1d-7d</a:t>
            </a:r>
            <a:r>
              <a:rPr kumimoji="1" lang="zh-CN" altLang="en-US" dirty="0">
                <a:latin typeface="Microsoft YaHei" panose="020B0503020204020204" pitchFamily="34" charset="-122"/>
                <a:ea typeface="Microsoft YaHei" panose="020B0503020204020204" pitchFamily="34" charset="-122"/>
              </a:rPr>
              <a:t>以及</a:t>
            </a:r>
            <a:r>
              <a:rPr kumimoji="1" lang="en-US" altLang="zh-CN" dirty="0">
                <a:latin typeface="Microsoft YaHei" panose="020B0503020204020204" pitchFamily="34" charset="-122"/>
                <a:ea typeface="Microsoft YaHei" panose="020B0503020204020204" pitchFamily="34" charset="-122"/>
              </a:rPr>
              <a:t>2w-3m-pre</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与洗牙前相比，不的菌属在不同发育阶段的变化模式不尽相同</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如</a:t>
            </a:r>
            <a:r>
              <a:rPr kumimoji="1" lang="zh-CN" altLang="en-US" b="1" dirty="0">
                <a:solidFill>
                  <a:srgbClr val="00B0F0"/>
                </a:solidFill>
                <a:latin typeface="Microsoft YaHei" panose="020B0503020204020204" pitchFamily="34" charset="-122"/>
                <a:ea typeface="Microsoft YaHei" panose="020B0503020204020204" pitchFamily="34" charset="-122"/>
              </a:rPr>
              <a:t>多数菌</a:t>
            </a:r>
            <a:r>
              <a:rPr kumimoji="1" lang="zh-CN" altLang="en-US" dirty="0">
                <a:latin typeface="Microsoft YaHei" panose="020B0503020204020204" pitchFamily="34" charset="-122"/>
                <a:ea typeface="Microsoft YaHei" panose="020B0503020204020204" pitchFamily="34" charset="-122"/>
              </a:rPr>
              <a:t>在中后期已经恢复、</a:t>
            </a:r>
            <a:r>
              <a:rPr kumimoji="1" lang="zh-CN" altLang="en-US" b="1" dirty="0">
                <a:solidFill>
                  <a:srgbClr val="00B0F0"/>
                </a:solidFill>
                <a:latin typeface="Microsoft YaHei" panose="020B0503020204020204" pitchFamily="34" charset="-122"/>
                <a:ea typeface="Microsoft YaHei" panose="020B0503020204020204" pitchFamily="34" charset="-122"/>
              </a:rPr>
              <a:t>卟啉单胞菌</a:t>
            </a:r>
            <a:r>
              <a:rPr kumimoji="1" lang="zh-CN" altLang="en-US" dirty="0">
                <a:latin typeface="Microsoft YaHei" panose="020B0503020204020204" pitchFamily="34" charset="-122"/>
                <a:ea typeface="Microsoft YaHei" panose="020B0503020204020204" pitchFamily="34" charset="-122"/>
              </a:rPr>
              <a:t>一直没有完全恢复、</a:t>
            </a:r>
            <a:r>
              <a:rPr kumimoji="1" lang="zh-CN" altLang="en-US" b="1" dirty="0">
                <a:solidFill>
                  <a:srgbClr val="00B0F0"/>
                </a:solidFill>
                <a:latin typeface="Microsoft YaHei" panose="020B0503020204020204" pitchFamily="34" charset="-122"/>
                <a:ea typeface="Microsoft YaHei" panose="020B0503020204020204" pitchFamily="34" charset="-122"/>
              </a:rPr>
              <a:t>链球菌</a:t>
            </a:r>
            <a:r>
              <a:rPr kumimoji="1" lang="zh-CN" altLang="en-US" dirty="0">
                <a:latin typeface="Microsoft YaHei" panose="020B0503020204020204" pitchFamily="34" charset="-122"/>
                <a:ea typeface="Microsoft YaHei" panose="020B0503020204020204" pitchFamily="34" charset="-122"/>
              </a:rPr>
              <a:t>等只在中期显著增加。</a:t>
            </a:r>
          </a:p>
        </p:txBody>
      </p:sp>
      <p:sp>
        <p:nvSpPr>
          <p:cNvPr id="7" name="矩形 6">
            <a:extLst>
              <a:ext uri="{FF2B5EF4-FFF2-40B4-BE49-F238E27FC236}">
                <a16:creationId xmlns:a16="http://schemas.microsoft.com/office/drawing/2014/main" id="{EFAE7739-CDAB-A842-9C5A-4E9AD428C5E6}"/>
              </a:ext>
            </a:extLst>
          </p:cNvPr>
          <p:cNvSpPr/>
          <p:nvPr/>
        </p:nvSpPr>
        <p:spPr>
          <a:xfrm>
            <a:off x="320460" y="4559050"/>
            <a:ext cx="5724644" cy="369332"/>
          </a:xfrm>
          <a:prstGeom prst="rect">
            <a:avLst/>
          </a:prstGeom>
        </p:spPr>
        <p:txBody>
          <a:bodyPr wrap="none">
            <a:spAutoFit/>
          </a:bodyPr>
          <a:lstStyle/>
          <a:p>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牙菌斑生物膜发育阶段划分以及各阶段显著增减的菌属</a:t>
            </a:r>
            <a:endParaRPr lang="zh-CN" altLang="en-US"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C93EC2A4-3137-B04A-9B5F-F83D4563EFFA}"/>
              </a:ext>
            </a:extLst>
          </p:cNvPr>
          <p:cNvSpPr/>
          <p:nvPr/>
        </p:nvSpPr>
        <p:spPr>
          <a:xfrm>
            <a:off x="4764514" y="3172585"/>
            <a:ext cx="760651" cy="145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91DF89DF-FD18-F248-BFCB-0E3A88BEF9A2}"/>
              </a:ext>
            </a:extLst>
          </p:cNvPr>
          <p:cNvSpPr/>
          <p:nvPr/>
        </p:nvSpPr>
        <p:spPr>
          <a:xfrm>
            <a:off x="4764514" y="3832085"/>
            <a:ext cx="760651" cy="145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19EA3E3B-997A-E540-BA87-3438362EB105}"/>
              </a:ext>
            </a:extLst>
          </p:cNvPr>
          <p:cNvSpPr/>
          <p:nvPr/>
        </p:nvSpPr>
        <p:spPr>
          <a:xfrm>
            <a:off x="4764513" y="2390763"/>
            <a:ext cx="760651" cy="145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2215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strips(down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strips(downLeft)">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8908FFB-37D4-DC4A-8846-4E894A47E2A1}"/>
              </a:ext>
            </a:extLst>
          </p:cNvPr>
          <p:cNvSpPr>
            <a:spLocks noGrp="1"/>
          </p:cNvSpPr>
          <p:nvPr>
            <p:ph type="title"/>
          </p:nvPr>
        </p:nvSpPr>
        <p:spPr>
          <a:xfrm>
            <a:off x="-408662" y="-157595"/>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不同发育阶段的微生物互作</a:t>
            </a:r>
          </a:p>
        </p:txBody>
      </p:sp>
      <p:sp>
        <p:nvSpPr>
          <p:cNvPr id="8" name="内容占位符 2">
            <a:extLst>
              <a:ext uri="{FF2B5EF4-FFF2-40B4-BE49-F238E27FC236}">
                <a16:creationId xmlns:a16="http://schemas.microsoft.com/office/drawing/2014/main" id="{3B72F6A4-42A0-D949-B2E5-3E80FFC6BF32}"/>
              </a:ext>
            </a:extLst>
          </p:cNvPr>
          <p:cNvSpPr>
            <a:spLocks noGrp="1"/>
          </p:cNvSpPr>
          <p:nvPr>
            <p:ph idx="1"/>
          </p:nvPr>
        </p:nvSpPr>
        <p:spPr>
          <a:xfrm>
            <a:off x="338350" y="4374052"/>
            <a:ext cx="8580012" cy="966927"/>
          </a:xfrm>
        </p:spPr>
        <p:txBody>
          <a:bodyPr>
            <a:norm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菌属间的</a:t>
            </a:r>
            <a:r>
              <a:rPr kumimoji="1" lang="zh-CN" altLang="en-US" b="1" dirty="0">
                <a:solidFill>
                  <a:srgbClr val="00B0F0"/>
                </a:solidFill>
                <a:latin typeface="Microsoft YaHei" panose="020B0503020204020204" pitchFamily="34" charset="-122"/>
                <a:ea typeface="Microsoft YaHei" panose="020B0503020204020204" pitchFamily="34" charset="-122"/>
              </a:rPr>
              <a:t>正负关系</a:t>
            </a:r>
            <a:r>
              <a:rPr kumimoji="1" lang="zh-CN" altLang="en-US" dirty="0">
                <a:latin typeface="Microsoft YaHei" panose="020B0503020204020204" pitchFamily="34" charset="-122"/>
                <a:ea typeface="Microsoft YaHei" panose="020B0503020204020204" pitchFamily="34" charset="-122"/>
              </a:rPr>
              <a:t>在不同发育阶段基本保持一致，少数发生变化。</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连接</a:t>
            </a:r>
            <a:r>
              <a:rPr kumimoji="1" lang="zh-CN" altLang="en-US" b="1" dirty="0">
                <a:solidFill>
                  <a:srgbClr val="00B0F0"/>
                </a:solidFill>
                <a:latin typeface="Microsoft YaHei" panose="020B0503020204020204" pitchFamily="34" charset="-122"/>
                <a:ea typeface="Microsoft YaHei" panose="020B0503020204020204" pitchFamily="34" charset="-122"/>
              </a:rPr>
              <a:t>度高</a:t>
            </a:r>
            <a:r>
              <a:rPr kumimoji="1" lang="zh-CN" altLang="en-US" dirty="0">
                <a:latin typeface="Microsoft YaHei" panose="020B0503020204020204" pitchFamily="34" charset="-122"/>
                <a:ea typeface="Microsoft YaHei" panose="020B0503020204020204" pitchFamily="34" charset="-122"/>
              </a:rPr>
              <a:t>的节点多为生物膜发育中期显著增加的菌属。</a:t>
            </a:r>
          </a:p>
        </p:txBody>
      </p:sp>
      <p:pic>
        <p:nvPicPr>
          <p:cNvPr id="6" name="图片 5">
            <a:extLst>
              <a:ext uri="{FF2B5EF4-FFF2-40B4-BE49-F238E27FC236}">
                <a16:creationId xmlns:a16="http://schemas.microsoft.com/office/drawing/2014/main" id="{3A490A2A-EE2C-7A48-BCB6-A531F7CB1C88}"/>
              </a:ext>
            </a:extLst>
          </p:cNvPr>
          <p:cNvPicPr>
            <a:picLocks noChangeAspect="1"/>
          </p:cNvPicPr>
          <p:nvPr/>
        </p:nvPicPr>
        <p:blipFill>
          <a:blip r:embed="rId2"/>
          <a:stretch>
            <a:fillRect/>
          </a:stretch>
        </p:blipFill>
        <p:spPr>
          <a:xfrm>
            <a:off x="2720149" y="838654"/>
            <a:ext cx="5746542" cy="3506076"/>
          </a:xfrm>
          <a:prstGeom prst="rect">
            <a:avLst/>
          </a:prstGeom>
          <a:solidFill>
            <a:schemeClr val="tx1"/>
          </a:solidFill>
        </p:spPr>
      </p:pic>
      <p:sp>
        <p:nvSpPr>
          <p:cNvPr id="7" name="矩形 6">
            <a:extLst>
              <a:ext uri="{FF2B5EF4-FFF2-40B4-BE49-F238E27FC236}">
                <a16:creationId xmlns:a16="http://schemas.microsoft.com/office/drawing/2014/main" id="{10651178-36BB-3843-B066-40401C819E11}"/>
              </a:ext>
            </a:extLst>
          </p:cNvPr>
          <p:cNvSpPr/>
          <p:nvPr/>
        </p:nvSpPr>
        <p:spPr>
          <a:xfrm>
            <a:off x="528542" y="966595"/>
            <a:ext cx="2137819" cy="2377574"/>
          </a:xfrm>
          <a:prstGeom prst="rect">
            <a:avLst/>
          </a:prstGeom>
        </p:spPr>
        <p:txBody>
          <a:bodyPr wrap="square">
            <a:spAutoFit/>
          </a:bodyPr>
          <a:lstStyle/>
          <a:p>
            <a:r>
              <a:rPr lang="zh-CN" altLang="en-US" sz="1650" kern="100" dirty="0">
                <a:latin typeface="Microsoft YaHei" panose="020B0503020204020204" pitchFamily="34" charset="-122"/>
                <a:ea typeface="Microsoft YaHei" panose="020B0503020204020204" pitchFamily="34" charset="-122"/>
                <a:cs typeface="Times New Roman" panose="02020603050405020304" pitchFamily="18" charset="0"/>
              </a:rPr>
              <a:t>按阶段分别计算丰度显著变化菌属的共存关系</a:t>
            </a:r>
            <a:r>
              <a:rPr lang="zh-CN" altLang="en-US" sz="1650" kern="100" dirty="0">
                <a:latin typeface="Microsoft YaHei" panose="020B0503020204020204" pitchFamily="34" charset="-122"/>
                <a:ea typeface="Microsoft YaHei" panose="020B0503020204020204" pitchFamily="34" charset="-122"/>
                <a:cs typeface="Times New Roman" panose="02020603050405020304" pitchFamily="18" charset="0"/>
                <a:sym typeface="Wingdings" pitchFamily="2" charset="2"/>
              </a:rPr>
              <a:t>（边：实虚线代表正负相关性、颜色代表三个阶段、粗细代表相关性强弱。节点：大小代表菌属的平均相对丰度、数字代表度）</a:t>
            </a:r>
            <a:endParaRPr lang="zh-CN" altLang="en-US" sz="165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5160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strips(down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strips(downLeft)">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A000F2AB-C3DC-4049-94ED-57128DC82EB0}"/>
              </a:ext>
            </a:extLst>
          </p:cNvPr>
          <p:cNvSpPr/>
          <p:nvPr/>
        </p:nvSpPr>
        <p:spPr>
          <a:xfrm>
            <a:off x="2689704" y="964249"/>
            <a:ext cx="5908935" cy="1666931"/>
          </a:xfrm>
          <a:prstGeom prst="rect">
            <a:avLst/>
          </a:prstGeom>
          <a:ln w="12700">
            <a:miter lim="400000"/>
          </a:ln>
        </p:spPr>
        <p:txBody>
          <a:bodyPr wrap="square" lIns="45719" rIns="45719">
            <a:spAutoFit/>
          </a:bodyPr>
          <a:lstStyle/>
          <a:p>
            <a:pPr marL="233989" indent="-233989">
              <a:lnSpc>
                <a:spcPct val="120000"/>
              </a:lnSpc>
              <a:spcAft>
                <a:spcPts val="600"/>
              </a:spcAft>
              <a:buFont typeface="Arial" panose="020B0604020202020204" pitchFamily="34" charset="0"/>
              <a:buChar char="•"/>
            </a:pPr>
            <a:r>
              <a:rPr lang="zh-CN" altLang="en-US" sz="1650" dirty="0">
                <a:latin typeface="Microsoft YaHei" panose="020B0503020204020204" pitchFamily="34" charset="-122"/>
                <a:ea typeface="Microsoft YaHei" panose="020B0503020204020204" pitchFamily="34" charset="-122"/>
              </a:rPr>
              <a:t>研究了外力扰动（</a:t>
            </a:r>
            <a:r>
              <a:rPr lang="ja-JP" altLang="en-US" sz="1650">
                <a:latin typeface="Microsoft YaHei" panose="020B0503020204020204" pitchFamily="34" charset="-122"/>
                <a:ea typeface="Microsoft YaHei" panose="020B0503020204020204" pitchFamily="34" charset="-122"/>
              </a:rPr>
              <a:t>洁牙</a:t>
            </a:r>
            <a:r>
              <a:rPr lang="zh-CN" altLang="en-US" sz="1650" dirty="0">
                <a:latin typeface="Microsoft YaHei" panose="020B0503020204020204" pitchFamily="34" charset="-122"/>
                <a:ea typeface="Microsoft YaHei" panose="020B0503020204020204" pitchFamily="34" charset="-122"/>
              </a:rPr>
              <a:t>）时，崩解的口腔生物膜恢复到初始状态的过程，</a:t>
            </a:r>
            <a:r>
              <a:rPr lang="zh-CN" altLang="en-US" sz="1650" b="1" dirty="0">
                <a:solidFill>
                  <a:srgbClr val="00B0F0"/>
                </a:solidFill>
                <a:latin typeface="Microsoft YaHei" panose="020B0503020204020204" pitchFamily="34" charset="-122"/>
                <a:ea typeface="Microsoft YaHei" panose="020B0503020204020204" pitchFamily="34" charset="-122"/>
              </a:rPr>
              <a:t>明确了其发生、发展和成熟三个时期的准确时间跨度</a:t>
            </a:r>
            <a:r>
              <a:rPr lang="zh-CN" altLang="en-US" sz="1650" dirty="0">
                <a:solidFill>
                  <a:srgbClr val="00B0F0"/>
                </a:solidFill>
                <a:latin typeface="Microsoft YaHei" panose="020B0503020204020204" pitchFamily="34" charset="-122"/>
                <a:ea typeface="Microsoft YaHei" panose="020B0503020204020204" pitchFamily="34" charset="-122"/>
              </a:rPr>
              <a:t>。</a:t>
            </a:r>
            <a:r>
              <a:rPr lang="en-US" altLang="zh-CN" sz="1650" dirty="0">
                <a:solidFill>
                  <a:srgbClr val="00B0F0"/>
                </a:solidFill>
                <a:latin typeface="Microsoft YaHei" panose="020B0503020204020204" pitchFamily="34" charset="-122"/>
                <a:ea typeface="Microsoft YaHei" panose="020B0503020204020204" pitchFamily="34" charset="-122"/>
              </a:rPr>
              <a:t> </a:t>
            </a:r>
          </a:p>
          <a:p>
            <a:pPr marL="233989" indent="-233989">
              <a:lnSpc>
                <a:spcPct val="120000"/>
              </a:lnSpc>
              <a:spcAft>
                <a:spcPts val="600"/>
              </a:spcAft>
              <a:buFont typeface="Arial" panose="020B0604020202020204" pitchFamily="34" charset="0"/>
              <a:buChar char="•"/>
            </a:pPr>
            <a:r>
              <a:rPr lang="ja-JP" altLang="en-US" sz="1650">
                <a:latin typeface="Microsoft YaHei" panose="020B0503020204020204" pitchFamily="34" charset="-122"/>
                <a:ea typeface="Microsoft YaHei" panose="020B0503020204020204" pitchFamily="34" charset="-122"/>
              </a:rPr>
              <a:t>揭示了口腔菌群的动态变化规律</a:t>
            </a:r>
            <a:r>
              <a:rPr lang="zh-CN" altLang="en-US" sz="1650" dirty="0">
                <a:latin typeface="Microsoft YaHei" panose="020B0503020204020204" pitchFamily="34" charset="-122"/>
                <a:ea typeface="Microsoft YaHei" panose="020B0503020204020204" pitchFamily="34" charset="-122"/>
              </a:rPr>
              <a:t>，</a:t>
            </a:r>
            <a:r>
              <a:rPr lang="ja-JP" altLang="en-US" sz="1650" b="1">
                <a:solidFill>
                  <a:srgbClr val="00B0F0"/>
                </a:solidFill>
                <a:latin typeface="Microsoft YaHei" panose="020B0503020204020204" pitchFamily="34" charset="-122"/>
                <a:ea typeface="Microsoft YaHei" panose="020B0503020204020204" pitchFamily="34" charset="-122"/>
              </a:rPr>
              <a:t>为</a:t>
            </a:r>
            <a:r>
              <a:rPr lang="zh-CN" altLang="en-US" sz="1650" b="1" dirty="0">
                <a:solidFill>
                  <a:srgbClr val="00B0F0"/>
                </a:solidFill>
                <a:latin typeface="Microsoft YaHei" panose="020B0503020204020204" pitchFamily="34" charset="-122"/>
                <a:ea typeface="Microsoft YaHei" panose="020B0503020204020204" pitchFamily="34" charset="-122"/>
              </a:rPr>
              <a:t>评估</a:t>
            </a:r>
            <a:r>
              <a:rPr lang="ja-JP" altLang="en-US" sz="1650" b="1">
                <a:solidFill>
                  <a:srgbClr val="00B0F0"/>
                </a:solidFill>
                <a:latin typeface="Microsoft YaHei" panose="020B0503020204020204" pitchFamily="34" charset="-122"/>
                <a:ea typeface="Microsoft YaHei" panose="020B0503020204020204" pitchFamily="34" charset="-122"/>
              </a:rPr>
              <a:t>它们</a:t>
            </a:r>
            <a:r>
              <a:rPr lang="zh-CN" altLang="en-US" sz="1650" b="1" dirty="0">
                <a:solidFill>
                  <a:srgbClr val="00B0F0"/>
                </a:solidFill>
                <a:latin typeface="Microsoft YaHei" panose="020B0503020204020204" pitchFamily="34" charset="-122"/>
                <a:ea typeface="Microsoft YaHei" panose="020B0503020204020204" pitchFamily="34" charset="-122"/>
              </a:rPr>
              <a:t>作为标志物</a:t>
            </a:r>
            <a:r>
              <a:rPr lang="ja-JP" altLang="en-US" sz="1650" b="1">
                <a:solidFill>
                  <a:srgbClr val="00B0F0"/>
                </a:solidFill>
                <a:latin typeface="Microsoft YaHei" panose="020B0503020204020204" pitchFamily="34" charset="-122"/>
                <a:ea typeface="Microsoft YaHei" panose="020B0503020204020204" pitchFamily="34" charset="-122"/>
              </a:rPr>
              <a:t>的</a:t>
            </a:r>
            <a:r>
              <a:rPr lang="zh-CN" altLang="en-US" sz="1650" b="1" dirty="0">
                <a:solidFill>
                  <a:srgbClr val="00B0F0"/>
                </a:solidFill>
                <a:latin typeface="Microsoft YaHei" panose="020B0503020204020204" pitchFamily="34" charset="-122"/>
                <a:ea typeface="Microsoft YaHei" panose="020B0503020204020204" pitchFamily="34" charset="-122"/>
              </a:rPr>
              <a:t>稳健性</a:t>
            </a:r>
            <a:r>
              <a:rPr lang="ja-JP" altLang="en-US" sz="1650" b="1">
                <a:solidFill>
                  <a:srgbClr val="00B0F0"/>
                </a:solidFill>
                <a:latin typeface="Microsoft YaHei" panose="020B0503020204020204" pitchFamily="34" charset="-122"/>
                <a:ea typeface="Microsoft YaHei" panose="020B0503020204020204" pitchFamily="34" charset="-122"/>
              </a:rPr>
              <a:t>提供了新方法</a:t>
            </a:r>
            <a:r>
              <a:rPr lang="zh-CN" altLang="en-US" sz="1650" dirty="0">
                <a:solidFill>
                  <a:srgbClr val="00B0F0"/>
                </a:solidFill>
                <a:latin typeface="Microsoft YaHei" panose="020B0503020204020204" pitchFamily="34" charset="-122"/>
                <a:ea typeface="Microsoft YaHei" panose="020B0503020204020204" pitchFamily="34" charset="-122"/>
              </a:rPr>
              <a:t>。</a:t>
            </a:r>
            <a:endParaRPr lang="en-US" altLang="zh-CN" sz="1650" dirty="0">
              <a:solidFill>
                <a:srgbClr val="00B0F0"/>
              </a:solidFill>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7ADDF06D-E72F-554D-84C6-15BAF76BD5B2}"/>
              </a:ext>
            </a:extLst>
          </p:cNvPr>
          <p:cNvSpPr>
            <a:spLocks noGrp="1"/>
          </p:cNvSpPr>
          <p:nvPr>
            <p:ph type="title"/>
          </p:nvPr>
        </p:nvSpPr>
        <p:spPr>
          <a:xfrm>
            <a:off x="430111" y="2470948"/>
            <a:ext cx="8086016" cy="1057983"/>
          </a:xfrm>
        </p:spPr>
        <p:txBody>
          <a:bodyPr>
            <a:noAutofit/>
          </a:bodyPr>
          <a:lstStyle/>
          <a:p>
            <a:pPr>
              <a:lnSpc>
                <a:spcPct val="120000"/>
              </a:lnSpc>
            </a:pPr>
            <a:r>
              <a:rPr lang="en" altLang="zh-CN" sz="1400" dirty="0">
                <a:latin typeface="Microsoft YaHei" panose="020B0503020204020204" pitchFamily="34" charset="-122"/>
                <a:ea typeface="Microsoft YaHei" panose="020B0503020204020204" pitchFamily="34" charset="-122"/>
              </a:rPr>
              <a:t>Prof. Emad El-Omar</a:t>
            </a:r>
            <a:br>
              <a:rPr lang="en" altLang="zh-CN" sz="1400" dirty="0">
                <a:latin typeface="Microsoft YaHei" panose="020B0503020204020204" pitchFamily="34" charset="-122"/>
                <a:ea typeface="Microsoft YaHei" panose="020B0503020204020204" pitchFamily="34" charset="-122"/>
              </a:rPr>
            </a:br>
            <a:r>
              <a:rPr lang="en" altLang="zh-CN" sz="1400" dirty="0">
                <a:latin typeface="Microsoft YaHei" panose="020B0503020204020204" pitchFamily="34" charset="-122"/>
                <a:ea typeface="Microsoft YaHei" panose="020B0503020204020204" pitchFamily="34" charset="-122"/>
              </a:rPr>
              <a:t>Editor in Chief, Gut </a:t>
            </a:r>
            <a:br>
              <a:rPr lang="en" altLang="zh-CN" sz="1600" dirty="0">
                <a:latin typeface="Microsoft YaHei" panose="020B0503020204020204" pitchFamily="34" charset="-122"/>
                <a:ea typeface="Microsoft YaHei" panose="020B0503020204020204" pitchFamily="34" charset="-122"/>
              </a:rPr>
            </a:br>
            <a:r>
              <a:rPr lang="en" altLang="zh-CN" sz="1600" dirty="0">
                <a:solidFill>
                  <a:srgbClr val="00B0F0"/>
                </a:solidFill>
                <a:latin typeface="Microsoft YaHei" panose="020B0503020204020204" pitchFamily="34" charset="-122"/>
                <a:ea typeface="Microsoft YaHei" panose="020B0503020204020204" pitchFamily="34" charset="-122"/>
              </a:rPr>
              <a:t>Well done and many congratulations on an excellent paper!</a:t>
            </a:r>
            <a:endParaRPr kumimoji="1" lang="zh-CN" altLang="en-US" sz="1400" dirty="0">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F7421F19-CFF5-D146-B804-D8DED8737B8A}"/>
              </a:ext>
            </a:extLst>
          </p:cNvPr>
          <p:cNvPicPr>
            <a:picLocks noChangeAspect="1"/>
          </p:cNvPicPr>
          <p:nvPr/>
        </p:nvPicPr>
        <p:blipFill>
          <a:blip r:embed="rId2"/>
          <a:stretch>
            <a:fillRect/>
          </a:stretch>
        </p:blipFill>
        <p:spPr>
          <a:xfrm>
            <a:off x="651328" y="1064356"/>
            <a:ext cx="1167541" cy="1637801"/>
          </a:xfrm>
          <a:prstGeom prst="rect">
            <a:avLst/>
          </a:prstGeom>
        </p:spPr>
      </p:pic>
      <p:cxnSp>
        <p:nvCxnSpPr>
          <p:cNvPr id="21" name="直线连接符 20">
            <a:extLst>
              <a:ext uri="{FF2B5EF4-FFF2-40B4-BE49-F238E27FC236}">
                <a16:creationId xmlns:a16="http://schemas.microsoft.com/office/drawing/2014/main" id="{8A0C2C24-4967-3E4E-8F5A-9C375D54D27E}"/>
              </a:ext>
            </a:extLst>
          </p:cNvPr>
          <p:cNvCxnSpPr/>
          <p:nvPr/>
        </p:nvCxnSpPr>
        <p:spPr>
          <a:xfrm>
            <a:off x="647739" y="3428737"/>
            <a:ext cx="7899263" cy="0"/>
          </a:xfrm>
          <a:prstGeom prst="line">
            <a:avLst/>
          </a:prstGeom>
        </p:spPr>
        <p:style>
          <a:lnRef idx="1">
            <a:schemeClr val="accent2"/>
          </a:lnRef>
          <a:fillRef idx="0">
            <a:schemeClr val="accent2"/>
          </a:fillRef>
          <a:effectRef idx="0">
            <a:schemeClr val="accent2"/>
          </a:effectRef>
          <a:fontRef idx="minor">
            <a:schemeClr val="tx1"/>
          </a:fontRef>
        </p:style>
      </p:cxnSp>
      <p:grpSp>
        <p:nvGrpSpPr>
          <p:cNvPr id="3" name="组合 2">
            <a:extLst>
              <a:ext uri="{FF2B5EF4-FFF2-40B4-BE49-F238E27FC236}">
                <a16:creationId xmlns:a16="http://schemas.microsoft.com/office/drawing/2014/main" id="{30A2F1A4-8910-624D-B227-3DE050D64EC1}"/>
              </a:ext>
            </a:extLst>
          </p:cNvPr>
          <p:cNvGrpSpPr/>
          <p:nvPr/>
        </p:nvGrpSpPr>
        <p:grpSpPr>
          <a:xfrm>
            <a:off x="647742" y="3492593"/>
            <a:ext cx="7927845" cy="1587472"/>
            <a:chOff x="647733" y="5226858"/>
            <a:chExt cx="7927845" cy="1587472"/>
          </a:xfrm>
        </p:grpSpPr>
        <p:pic>
          <p:nvPicPr>
            <p:cNvPr id="13" name="图片 12">
              <a:extLst>
                <a:ext uri="{FF2B5EF4-FFF2-40B4-BE49-F238E27FC236}">
                  <a16:creationId xmlns:a16="http://schemas.microsoft.com/office/drawing/2014/main" id="{98D7C302-EDA5-ED4B-A279-F09C1BE3AA5E}"/>
                </a:ext>
              </a:extLst>
            </p:cNvPr>
            <p:cNvPicPr>
              <a:picLocks noChangeAspect="1"/>
            </p:cNvPicPr>
            <p:nvPr/>
          </p:nvPicPr>
          <p:blipFill>
            <a:blip r:embed="rId3"/>
            <a:stretch>
              <a:fillRect/>
            </a:stretch>
          </p:blipFill>
          <p:spPr>
            <a:xfrm>
              <a:off x="647733" y="5445379"/>
              <a:ext cx="4302059" cy="1368951"/>
            </a:xfrm>
            <a:prstGeom prst="rect">
              <a:avLst/>
            </a:prstGeom>
          </p:spPr>
        </p:pic>
        <p:cxnSp>
          <p:nvCxnSpPr>
            <p:cNvPr id="20" name="直线连接符 19">
              <a:extLst>
                <a:ext uri="{FF2B5EF4-FFF2-40B4-BE49-F238E27FC236}">
                  <a16:creationId xmlns:a16="http://schemas.microsoft.com/office/drawing/2014/main" id="{FB6379FC-4AEF-2041-AA60-0B0347ADD106}"/>
                </a:ext>
              </a:extLst>
            </p:cNvPr>
            <p:cNvCxnSpPr/>
            <p:nvPr/>
          </p:nvCxnSpPr>
          <p:spPr>
            <a:xfrm>
              <a:off x="701764" y="6260646"/>
              <a:ext cx="4176000"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pic>
          <p:nvPicPr>
            <p:cNvPr id="22" name="图片 21">
              <a:extLst>
                <a:ext uri="{FF2B5EF4-FFF2-40B4-BE49-F238E27FC236}">
                  <a16:creationId xmlns:a16="http://schemas.microsoft.com/office/drawing/2014/main" id="{84F39403-7497-F343-B8A3-F92B0B2F7CD4}"/>
                </a:ext>
              </a:extLst>
            </p:cNvPr>
            <p:cNvPicPr>
              <a:picLocks noChangeAspect="1"/>
            </p:cNvPicPr>
            <p:nvPr/>
          </p:nvPicPr>
          <p:blipFill>
            <a:blip r:embed="rId4"/>
            <a:stretch>
              <a:fillRect/>
            </a:stretch>
          </p:blipFill>
          <p:spPr>
            <a:xfrm>
              <a:off x="647733" y="5226858"/>
              <a:ext cx="3149600" cy="558800"/>
            </a:xfrm>
            <a:prstGeom prst="rect">
              <a:avLst/>
            </a:prstGeom>
          </p:spPr>
        </p:pic>
        <p:pic>
          <p:nvPicPr>
            <p:cNvPr id="23" name="图片 22">
              <a:extLst>
                <a:ext uri="{FF2B5EF4-FFF2-40B4-BE49-F238E27FC236}">
                  <a16:creationId xmlns:a16="http://schemas.microsoft.com/office/drawing/2014/main" id="{E6BB9DD8-9895-CB4C-A8C4-C2C0999973B6}"/>
                </a:ext>
              </a:extLst>
            </p:cNvPr>
            <p:cNvPicPr>
              <a:picLocks noChangeAspect="1"/>
            </p:cNvPicPr>
            <p:nvPr/>
          </p:nvPicPr>
          <p:blipFill>
            <a:blip r:embed="rId5"/>
            <a:stretch>
              <a:fillRect/>
            </a:stretch>
          </p:blipFill>
          <p:spPr>
            <a:xfrm>
              <a:off x="7481736" y="5669010"/>
              <a:ext cx="1093842" cy="1144800"/>
            </a:xfrm>
            <a:prstGeom prst="roundRect">
              <a:avLst/>
            </a:prstGeom>
          </p:spPr>
        </p:pic>
        <p:pic>
          <p:nvPicPr>
            <p:cNvPr id="24" name="图片 23">
              <a:extLst>
                <a:ext uri="{FF2B5EF4-FFF2-40B4-BE49-F238E27FC236}">
                  <a16:creationId xmlns:a16="http://schemas.microsoft.com/office/drawing/2014/main" id="{903E82A2-D754-5540-BD5F-642779FFA7F1}"/>
                </a:ext>
              </a:extLst>
            </p:cNvPr>
            <p:cNvPicPr>
              <a:picLocks noChangeAspect="1"/>
            </p:cNvPicPr>
            <p:nvPr/>
          </p:nvPicPr>
          <p:blipFill>
            <a:blip r:embed="rId6"/>
            <a:stretch>
              <a:fillRect/>
            </a:stretch>
          </p:blipFill>
          <p:spPr>
            <a:xfrm>
              <a:off x="5260965" y="5667970"/>
              <a:ext cx="1932650" cy="1145840"/>
            </a:xfrm>
            <a:prstGeom prst="rect">
              <a:avLst/>
            </a:prstGeom>
          </p:spPr>
        </p:pic>
      </p:grpSp>
      <p:sp>
        <p:nvSpPr>
          <p:cNvPr id="31" name="标题 1">
            <a:extLst>
              <a:ext uri="{FF2B5EF4-FFF2-40B4-BE49-F238E27FC236}">
                <a16:creationId xmlns:a16="http://schemas.microsoft.com/office/drawing/2014/main" id="{0E49AD25-B4B6-0749-9BF4-D0DD24ECF3C0}"/>
              </a:ext>
            </a:extLst>
          </p:cNvPr>
          <p:cNvSpPr txBox="1">
            <a:spLocks/>
          </p:cNvSpPr>
          <p:nvPr/>
        </p:nvSpPr>
        <p:spPr>
          <a:xfrm>
            <a:off x="-63598" y="-67514"/>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zh-CN" altLang="en-US" b="1" dirty="0">
                <a:latin typeface="Microsoft YaHei" panose="020B0503020204020204" pitchFamily="34" charset="-122"/>
                <a:ea typeface="Microsoft YaHei" panose="020B0503020204020204" pitchFamily="34" charset="-122"/>
                <a:cs typeface="+mn-cs"/>
              </a:rPr>
              <a:t>研究价值</a:t>
            </a:r>
          </a:p>
        </p:txBody>
      </p:sp>
      <p:grpSp>
        <p:nvGrpSpPr>
          <p:cNvPr id="25" name="组合 24">
            <a:extLst>
              <a:ext uri="{FF2B5EF4-FFF2-40B4-BE49-F238E27FC236}">
                <a16:creationId xmlns:a16="http://schemas.microsoft.com/office/drawing/2014/main" id="{5EDA9C85-4654-4D47-908D-742981BE35E3}"/>
              </a:ext>
            </a:extLst>
          </p:cNvPr>
          <p:cNvGrpSpPr/>
          <p:nvPr/>
        </p:nvGrpSpPr>
        <p:grpSpPr>
          <a:xfrm>
            <a:off x="596102" y="156958"/>
            <a:ext cx="6027385" cy="4922587"/>
            <a:chOff x="617315" y="1836666"/>
            <a:chExt cx="6027385" cy="4922587"/>
          </a:xfrm>
        </p:grpSpPr>
        <p:grpSp>
          <p:nvGrpSpPr>
            <p:cNvPr id="26" name="组合 25">
              <a:extLst>
                <a:ext uri="{FF2B5EF4-FFF2-40B4-BE49-F238E27FC236}">
                  <a16:creationId xmlns:a16="http://schemas.microsoft.com/office/drawing/2014/main" id="{AC31471F-C704-B64F-9C7B-63740C1A4E1F}"/>
                </a:ext>
              </a:extLst>
            </p:cNvPr>
            <p:cNvGrpSpPr/>
            <p:nvPr/>
          </p:nvGrpSpPr>
          <p:grpSpPr>
            <a:xfrm>
              <a:off x="617315" y="1836666"/>
              <a:ext cx="6027385" cy="4922587"/>
              <a:chOff x="2333588" y="187032"/>
              <a:chExt cx="6027385" cy="4922587"/>
            </a:xfrm>
          </p:grpSpPr>
          <p:pic>
            <p:nvPicPr>
              <p:cNvPr id="28" name="图片 27">
                <a:extLst>
                  <a:ext uri="{FF2B5EF4-FFF2-40B4-BE49-F238E27FC236}">
                    <a16:creationId xmlns:a16="http://schemas.microsoft.com/office/drawing/2014/main" id="{7CCEA092-51DC-FF4F-A80A-23C2C8C15AFE}"/>
                  </a:ext>
                </a:extLst>
              </p:cNvPr>
              <p:cNvPicPr>
                <a:picLocks noChangeAspect="1"/>
              </p:cNvPicPr>
              <p:nvPr/>
            </p:nvPicPr>
            <p:blipFill>
              <a:blip r:embed="rId7"/>
              <a:stretch>
                <a:fillRect/>
              </a:stretch>
            </p:blipFill>
            <p:spPr>
              <a:xfrm>
                <a:off x="2333588" y="187032"/>
                <a:ext cx="6027385" cy="4922587"/>
              </a:xfrm>
              <a:prstGeom prst="rect">
                <a:avLst/>
              </a:prstGeom>
            </p:spPr>
          </p:pic>
          <p:cxnSp>
            <p:nvCxnSpPr>
              <p:cNvPr id="29" name="直线连接符 28">
                <a:extLst>
                  <a:ext uri="{FF2B5EF4-FFF2-40B4-BE49-F238E27FC236}">
                    <a16:creationId xmlns:a16="http://schemas.microsoft.com/office/drawing/2014/main" id="{45828C47-46BB-7846-A415-765D454EE52F}"/>
                  </a:ext>
                </a:extLst>
              </p:cNvPr>
              <p:cNvCxnSpPr/>
              <p:nvPr/>
            </p:nvCxnSpPr>
            <p:spPr>
              <a:xfrm>
                <a:off x="2469487" y="1182263"/>
                <a:ext cx="2196000"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pic>
          <p:nvPicPr>
            <p:cNvPr id="27" name="图片 26">
              <a:extLst>
                <a:ext uri="{FF2B5EF4-FFF2-40B4-BE49-F238E27FC236}">
                  <a16:creationId xmlns:a16="http://schemas.microsoft.com/office/drawing/2014/main" id="{E2B50197-3E21-9D4D-A9A1-2DA9FE7D6E5C}"/>
                </a:ext>
              </a:extLst>
            </p:cNvPr>
            <p:cNvPicPr>
              <a:picLocks noChangeAspect="1"/>
            </p:cNvPicPr>
            <p:nvPr/>
          </p:nvPicPr>
          <p:blipFill>
            <a:blip r:embed="rId8"/>
            <a:stretch>
              <a:fillRect/>
            </a:stretch>
          </p:blipFill>
          <p:spPr>
            <a:xfrm>
              <a:off x="3051109" y="2348948"/>
              <a:ext cx="1739243" cy="635201"/>
            </a:xfrm>
            <a:prstGeom prst="rect">
              <a:avLst/>
            </a:prstGeom>
          </p:spPr>
        </p:pic>
      </p:grpSp>
    </p:spTree>
    <p:extLst>
      <p:ext uri="{BB962C8B-B14F-4D97-AF65-F5344CB8AC3E}">
        <p14:creationId xmlns:p14="http://schemas.microsoft.com/office/powerpoint/2010/main" val="1901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down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strips(downLeft)">
                                      <p:cBhvr>
                                        <p:cTn id="12" dur="500"/>
                                        <p:tgtEl>
                                          <p:spTgt spid="21"/>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18" presetClass="entr" presetSubtype="12"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strips(down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trips(downLef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strips(downLeft)">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5CA5FACF-FED5-0B43-B1DE-F8529B41AEC9}"/>
              </a:ext>
            </a:extLst>
          </p:cNvPr>
          <p:cNvSpPr>
            <a:spLocks noGrp="1"/>
          </p:cNvSpPr>
          <p:nvPr>
            <p:ph type="title"/>
          </p:nvPr>
        </p:nvSpPr>
        <p:spPr>
          <a:xfrm>
            <a:off x="261549" y="-206519"/>
            <a:ext cx="8610600" cy="1293028"/>
          </a:xfrm>
        </p:spPr>
        <p:txBody>
          <a:bodyPr>
            <a:normAutofit/>
          </a:bodyPr>
          <a:lstStyle/>
          <a:p>
            <a:pPr algn="ctr"/>
            <a:r>
              <a:rPr lang="zh-CN" altLang="en-US" b="1" dirty="0">
                <a:solidFill>
                  <a:srgbClr val="00B0F0"/>
                </a:solidFill>
                <a:latin typeface="Microsoft YaHei" panose="020B0503020204020204" pitchFamily="34" charset="-122"/>
                <a:ea typeface="Microsoft YaHei" panose="020B0503020204020204" pitchFamily="34" charset="-122"/>
                <a:cs typeface="+mn-cs"/>
              </a:rPr>
              <a:t>二、微生物组时序数据的计算</a:t>
            </a:r>
          </a:p>
        </p:txBody>
      </p:sp>
      <p:sp>
        <p:nvSpPr>
          <p:cNvPr id="15" name="内容占位符 2">
            <a:extLst>
              <a:ext uri="{FF2B5EF4-FFF2-40B4-BE49-F238E27FC236}">
                <a16:creationId xmlns:a16="http://schemas.microsoft.com/office/drawing/2014/main" id="{9C52CEA2-759D-974E-9C66-F34AC606CFCD}"/>
              </a:ext>
            </a:extLst>
          </p:cNvPr>
          <p:cNvSpPr>
            <a:spLocks noGrp="1"/>
          </p:cNvSpPr>
          <p:nvPr>
            <p:ph idx="1"/>
          </p:nvPr>
        </p:nvSpPr>
        <p:spPr>
          <a:xfrm>
            <a:off x="345672" y="3720774"/>
            <a:ext cx="8418995" cy="1266163"/>
          </a:xfrm>
        </p:spPr>
        <p:txBody>
          <a:bodyPr>
            <a:norm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尽管是单一时间点采样的</a:t>
            </a:r>
            <a:r>
              <a:rPr kumimoji="1" lang="zh-CN" altLang="en-US" b="1" dirty="0">
                <a:solidFill>
                  <a:srgbClr val="FFC000"/>
                </a:solidFill>
                <a:latin typeface="Microsoft YaHei" panose="020B0503020204020204" pitchFamily="34" charset="-122"/>
                <a:ea typeface="Microsoft YaHei" panose="020B0503020204020204" pitchFamily="34" charset="-122"/>
              </a:rPr>
              <a:t>横断数据</a:t>
            </a:r>
            <a:r>
              <a:rPr kumimoji="1" lang="zh-CN" altLang="en-US" dirty="0">
                <a:latin typeface="Microsoft YaHei" panose="020B0503020204020204" pitchFamily="34" charset="-122"/>
                <a:ea typeface="Microsoft YaHei" panose="020B0503020204020204" pitchFamily="34" charset="-122"/>
              </a:rPr>
              <a:t>，未针对同一个体进行多时间点跟踪采样，但在人群中呈现</a:t>
            </a:r>
            <a:r>
              <a:rPr kumimoji="1" lang="zh-CN" altLang="en-US" b="1" dirty="0">
                <a:solidFill>
                  <a:srgbClr val="00B0F0"/>
                </a:solidFill>
                <a:latin typeface="Microsoft YaHei" panose="020B0503020204020204" pitchFamily="34" charset="-122"/>
                <a:ea typeface="Microsoft YaHei" panose="020B0503020204020204" pitchFamily="34" charset="-122"/>
              </a:rPr>
              <a:t>连续时间</a:t>
            </a:r>
            <a:r>
              <a:rPr kumimoji="1" lang="zh-CN" altLang="en-US" dirty="0">
                <a:latin typeface="Microsoft YaHei" panose="020B0503020204020204" pitchFamily="34" charset="-122"/>
                <a:ea typeface="Microsoft YaHei" panose="020B0503020204020204" pitchFamily="34" charset="-122"/>
              </a:rPr>
              <a:t>分布的特点。</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同样能够描绘事物</a:t>
            </a:r>
            <a:r>
              <a:rPr kumimoji="1" lang="zh-CN" altLang="en-US" b="1" dirty="0">
                <a:solidFill>
                  <a:srgbClr val="00B0F0"/>
                </a:solidFill>
                <a:latin typeface="Microsoft YaHei" panose="020B0503020204020204" pitchFamily="34" charset="-122"/>
                <a:ea typeface="Microsoft YaHei" panose="020B0503020204020204" pitchFamily="34" charset="-122"/>
              </a:rPr>
              <a:t>不同特征</a:t>
            </a:r>
            <a:r>
              <a:rPr kumimoji="1" lang="zh-CN" altLang="en-US" dirty="0">
                <a:latin typeface="Microsoft YaHei" panose="020B0503020204020204" pitchFamily="34" charset="-122"/>
                <a:ea typeface="Microsoft YaHei" panose="020B0503020204020204" pitchFamily="34" charset="-122"/>
              </a:rPr>
              <a:t>（菌群丰度、多样性）随时间变化的规律，也能展现</a:t>
            </a:r>
            <a:r>
              <a:rPr kumimoji="1" lang="zh-CN" altLang="en-US" b="1" dirty="0">
                <a:solidFill>
                  <a:srgbClr val="00B0F0"/>
                </a:solidFill>
                <a:latin typeface="Microsoft YaHei" panose="020B0503020204020204" pitchFamily="34" charset="-122"/>
                <a:ea typeface="Microsoft YaHei" panose="020B0503020204020204" pitchFamily="34" charset="-122"/>
              </a:rPr>
              <a:t>不同状态</a:t>
            </a:r>
            <a:r>
              <a:rPr kumimoji="1" lang="zh-CN" altLang="en-US" dirty="0">
                <a:latin typeface="Microsoft YaHei" panose="020B0503020204020204" pitchFamily="34" charset="-122"/>
                <a:ea typeface="Microsoft YaHei" panose="020B0503020204020204" pitchFamily="34" charset="-122"/>
              </a:rPr>
              <a:t>（健康或疾病）之间的转换情况，并根据之前的特征预测某些状态未来的发展。</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endParaRPr kumimoji="1" lang="zh-CN" altLang="en-US"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14EB080A-2AEB-EA4E-99E0-3CFAB40139F8}"/>
              </a:ext>
            </a:extLst>
          </p:cNvPr>
          <p:cNvPicPr>
            <a:picLocks noChangeAspect="1"/>
          </p:cNvPicPr>
          <p:nvPr/>
        </p:nvPicPr>
        <p:blipFill>
          <a:blip r:embed="rId2"/>
          <a:stretch>
            <a:fillRect/>
          </a:stretch>
        </p:blipFill>
        <p:spPr>
          <a:xfrm>
            <a:off x="641466" y="840619"/>
            <a:ext cx="5925707" cy="2299528"/>
          </a:xfrm>
          <a:prstGeom prst="rect">
            <a:avLst/>
          </a:prstGeom>
        </p:spPr>
      </p:pic>
      <p:sp>
        <p:nvSpPr>
          <p:cNvPr id="14" name="矩形 13">
            <a:extLst>
              <a:ext uri="{FF2B5EF4-FFF2-40B4-BE49-F238E27FC236}">
                <a16:creationId xmlns:a16="http://schemas.microsoft.com/office/drawing/2014/main" id="{8556E22C-4F19-4E48-8AF5-D650ACE0F3CE}"/>
              </a:ext>
            </a:extLst>
          </p:cNvPr>
          <p:cNvSpPr/>
          <p:nvPr/>
        </p:nvSpPr>
        <p:spPr>
          <a:xfrm>
            <a:off x="1819187" y="3215703"/>
            <a:ext cx="3592650" cy="369332"/>
          </a:xfrm>
          <a:prstGeom prst="rect">
            <a:avLst/>
          </a:prstGeom>
        </p:spPr>
        <p:txBody>
          <a:bodyPr wrap="none">
            <a:spAutoFit/>
          </a:bodyPr>
          <a:lstStyle/>
          <a:p>
            <a:r>
              <a:rPr lang="en-US" altLang="zh-CN" dirty="0">
                <a:latin typeface="Microsoft YaHei" panose="020B0503020204020204" pitchFamily="34" charset="-122"/>
                <a:ea typeface="Microsoft YaHei" panose="020B0503020204020204" pitchFamily="34" charset="-122"/>
              </a:rPr>
              <a:t>15-70</a:t>
            </a:r>
            <a:r>
              <a:rPr lang="zh-CN" altLang="en-US" dirty="0">
                <a:latin typeface="Microsoft YaHei" panose="020B0503020204020204" pitchFamily="34" charset="-122"/>
                <a:ea typeface="Microsoft YaHei" panose="020B0503020204020204" pitchFamily="34" charset="-122"/>
              </a:rPr>
              <a:t>岁年龄人群的微生物组数据</a:t>
            </a:r>
          </a:p>
        </p:txBody>
      </p:sp>
      <p:pic>
        <p:nvPicPr>
          <p:cNvPr id="17" name="图片 16">
            <a:extLst>
              <a:ext uri="{FF2B5EF4-FFF2-40B4-BE49-F238E27FC236}">
                <a16:creationId xmlns:a16="http://schemas.microsoft.com/office/drawing/2014/main" id="{151CEB22-29A2-2348-A76A-0AAFBF5F59F2}"/>
              </a:ext>
            </a:extLst>
          </p:cNvPr>
          <p:cNvPicPr>
            <a:picLocks noChangeAspect="1"/>
          </p:cNvPicPr>
          <p:nvPr/>
        </p:nvPicPr>
        <p:blipFill rotWithShape="1">
          <a:blip r:embed="rId3"/>
          <a:srcRect l="20133" r="20354"/>
          <a:stretch/>
        </p:blipFill>
        <p:spPr>
          <a:xfrm>
            <a:off x="6695391" y="1512947"/>
            <a:ext cx="1847016" cy="1627200"/>
          </a:xfrm>
          <a:prstGeom prst="rect">
            <a:avLst/>
          </a:prstGeom>
        </p:spPr>
      </p:pic>
    </p:spTree>
    <p:extLst>
      <p:ext uri="{BB962C8B-B14F-4D97-AF65-F5344CB8AC3E}">
        <p14:creationId xmlns:p14="http://schemas.microsoft.com/office/powerpoint/2010/main" val="421791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C970DDF-DA8A-8043-9B7C-CA472BCBC97F}"/>
              </a:ext>
            </a:extLst>
          </p:cNvPr>
          <p:cNvSpPr>
            <a:spLocks noGrp="1"/>
          </p:cNvSpPr>
          <p:nvPr>
            <p:ph type="title"/>
          </p:nvPr>
        </p:nvSpPr>
        <p:spPr>
          <a:xfrm>
            <a:off x="-523920" y="-237255"/>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分组效果</a:t>
            </a:r>
          </a:p>
        </p:txBody>
      </p:sp>
      <p:sp>
        <p:nvSpPr>
          <p:cNvPr id="7" name="内容占位符 2">
            <a:extLst>
              <a:ext uri="{FF2B5EF4-FFF2-40B4-BE49-F238E27FC236}">
                <a16:creationId xmlns:a16="http://schemas.microsoft.com/office/drawing/2014/main" id="{1CDC911A-2E28-4A4C-B2F1-DF76347AB9AD}"/>
              </a:ext>
            </a:extLst>
          </p:cNvPr>
          <p:cNvSpPr>
            <a:spLocks noGrp="1"/>
          </p:cNvSpPr>
          <p:nvPr>
            <p:ph idx="1"/>
          </p:nvPr>
        </p:nvSpPr>
        <p:spPr>
          <a:xfrm>
            <a:off x="360272" y="4055106"/>
            <a:ext cx="8053745" cy="993304"/>
          </a:xfrm>
        </p:spPr>
        <p:txBody>
          <a:bodyPr>
            <a:norm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将人群划分成不同的年龄段，计算微生物多样性随人群年龄增长变化的模式，比较</a:t>
            </a:r>
            <a:r>
              <a:rPr kumimoji="1" lang="zh-CN" altLang="en-US" b="1" dirty="0">
                <a:solidFill>
                  <a:srgbClr val="00B0F0"/>
                </a:solidFill>
                <a:latin typeface="Microsoft YaHei" panose="020B0503020204020204" pitchFamily="34" charset="-122"/>
                <a:ea typeface="Microsoft YaHei" panose="020B0503020204020204" pitchFamily="34" charset="-122"/>
              </a:rPr>
              <a:t>组内</a:t>
            </a:r>
            <a:r>
              <a:rPr kumimoji="1" lang="zh-CN" altLang="en-US" dirty="0">
                <a:latin typeface="Microsoft YaHei" panose="020B0503020204020204" pitchFamily="34" charset="-122"/>
                <a:ea typeface="Microsoft YaHei" panose="020B0503020204020204" pitchFamily="34" charset="-122"/>
              </a:rPr>
              <a:t>同一年龄段个体间菌群的相似性，分析</a:t>
            </a:r>
            <a:r>
              <a:rPr kumimoji="1" lang="zh-CN" altLang="en-US" b="1" dirty="0">
                <a:solidFill>
                  <a:srgbClr val="00B0F0"/>
                </a:solidFill>
                <a:latin typeface="Microsoft YaHei" panose="020B0503020204020204" pitchFamily="34" charset="-122"/>
                <a:ea typeface="Microsoft YaHei" panose="020B0503020204020204" pitchFamily="34" charset="-122"/>
              </a:rPr>
              <a:t>组间</a:t>
            </a:r>
            <a:r>
              <a:rPr kumimoji="1" lang="zh-CN" altLang="en-US" dirty="0">
                <a:latin typeface="Microsoft YaHei" panose="020B0503020204020204" pitchFamily="34" charset="-122"/>
                <a:ea typeface="Microsoft YaHei" panose="020B0503020204020204" pitchFamily="34" charset="-122"/>
              </a:rPr>
              <a:t>不同年龄段群体菌群的变化幅度。</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降维分析不同年龄段样本的聚类情况和菌群随年龄发展的趋势。</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endParaRPr kumimoji="1" lang="zh-CN" altLang="en-US"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E1302AB6-81D4-634F-BA93-05A80998BAE4}"/>
              </a:ext>
            </a:extLst>
          </p:cNvPr>
          <p:cNvPicPr>
            <a:picLocks noChangeAspect="1"/>
          </p:cNvPicPr>
          <p:nvPr/>
        </p:nvPicPr>
        <p:blipFill>
          <a:blip r:embed="rId2"/>
          <a:stretch>
            <a:fillRect/>
          </a:stretch>
        </p:blipFill>
        <p:spPr>
          <a:xfrm>
            <a:off x="661671" y="686944"/>
            <a:ext cx="7690874" cy="3211393"/>
          </a:xfrm>
          <a:prstGeom prst="rect">
            <a:avLst/>
          </a:prstGeom>
          <a:solidFill>
            <a:schemeClr val="tx1"/>
          </a:solidFill>
        </p:spPr>
      </p:pic>
    </p:spTree>
    <p:extLst>
      <p:ext uri="{BB962C8B-B14F-4D97-AF65-F5344CB8AC3E}">
        <p14:creationId xmlns:p14="http://schemas.microsoft.com/office/powerpoint/2010/main" val="36187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B47693E-3058-4643-A214-DD682DC1015D}"/>
              </a:ext>
            </a:extLst>
          </p:cNvPr>
          <p:cNvPicPr>
            <a:picLocks noChangeAspect="1"/>
          </p:cNvPicPr>
          <p:nvPr/>
        </p:nvPicPr>
        <p:blipFill>
          <a:blip r:embed="rId2"/>
          <a:stretch>
            <a:fillRect/>
          </a:stretch>
        </p:blipFill>
        <p:spPr>
          <a:xfrm>
            <a:off x="313951" y="1001904"/>
            <a:ext cx="5527919" cy="3871091"/>
          </a:xfrm>
          <a:prstGeom prst="rect">
            <a:avLst/>
          </a:prstGeom>
        </p:spPr>
      </p:pic>
      <p:sp>
        <p:nvSpPr>
          <p:cNvPr id="11" name="内容占位符 2">
            <a:extLst>
              <a:ext uri="{FF2B5EF4-FFF2-40B4-BE49-F238E27FC236}">
                <a16:creationId xmlns:a16="http://schemas.microsoft.com/office/drawing/2014/main" id="{ABBEF5A0-CF8D-EF47-A9CD-41B370B5F3F6}"/>
              </a:ext>
            </a:extLst>
          </p:cNvPr>
          <p:cNvSpPr>
            <a:spLocks noGrp="1"/>
          </p:cNvSpPr>
          <p:nvPr>
            <p:ph idx="1"/>
          </p:nvPr>
        </p:nvSpPr>
        <p:spPr>
          <a:xfrm>
            <a:off x="5887975" y="1170947"/>
            <a:ext cx="2994775" cy="3705544"/>
          </a:xfrm>
        </p:spPr>
        <p:txBody>
          <a:bodyPr>
            <a:no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将先前一个或多个时间点作为源，将后续时间点作为汇。</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追踪不同年龄段人群的微生物演替和波动幅度。</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比较不同组别在菌群动态上的异同。</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分析不同组别在相同年龄段菌群驻留和补偿的差异。</a:t>
            </a:r>
          </a:p>
        </p:txBody>
      </p:sp>
      <p:sp>
        <p:nvSpPr>
          <p:cNvPr id="14" name="标题 1">
            <a:extLst>
              <a:ext uri="{FF2B5EF4-FFF2-40B4-BE49-F238E27FC236}">
                <a16:creationId xmlns:a16="http://schemas.microsoft.com/office/drawing/2014/main" id="{4A8A3FBF-4C25-2B41-A886-2272BCE9B804}"/>
              </a:ext>
            </a:extLst>
          </p:cNvPr>
          <p:cNvSpPr txBox="1">
            <a:spLocks/>
          </p:cNvSpPr>
          <p:nvPr/>
        </p:nvSpPr>
        <p:spPr>
          <a:xfrm>
            <a:off x="-201193" y="-83661"/>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zh-CN" altLang="en-US" b="1" dirty="0">
                <a:latin typeface="Microsoft YaHei" panose="020B0503020204020204" pitchFamily="34" charset="-122"/>
                <a:ea typeface="Microsoft YaHei" panose="020B0503020204020204" pitchFamily="34" charset="-122"/>
              </a:rPr>
              <a:t>来源追踪</a:t>
            </a:r>
            <a:endParaRPr lang="zh-CN" altLang="en-US" b="1" dirty="0">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19741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strips(down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strips(down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strips(down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strips(downLeft)">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34D8189-58D3-C04C-A85B-7BD1FA7EA054}"/>
              </a:ext>
            </a:extLst>
          </p:cNvPr>
          <p:cNvSpPr>
            <a:spLocks noGrp="1"/>
          </p:cNvSpPr>
          <p:nvPr>
            <p:ph type="title"/>
          </p:nvPr>
        </p:nvSpPr>
        <p:spPr>
          <a:xfrm>
            <a:off x="-247297" y="-152729"/>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利用</a:t>
            </a:r>
            <a:r>
              <a:rPr lang="en-US" altLang="zh-CN" b="1" dirty="0" err="1">
                <a:latin typeface="Microsoft YaHei" panose="020B0503020204020204" pitchFamily="34" charset="-122"/>
                <a:ea typeface="Microsoft YaHei" panose="020B0503020204020204" pitchFamily="34" charset="-122"/>
                <a:cs typeface="+mn-cs"/>
              </a:rPr>
              <a:t>Sourcetracker</a:t>
            </a:r>
            <a:r>
              <a:rPr lang="zh-CN" altLang="en-US" b="1" dirty="0">
                <a:latin typeface="Microsoft YaHei" panose="020B0503020204020204" pitchFamily="34" charset="-122"/>
                <a:ea typeface="Microsoft YaHei" panose="020B0503020204020204" pitchFamily="34" charset="-122"/>
                <a:cs typeface="+mn-cs"/>
              </a:rPr>
              <a:t>溯源</a:t>
            </a:r>
          </a:p>
        </p:txBody>
      </p:sp>
      <p:pic>
        <p:nvPicPr>
          <p:cNvPr id="30" name="Picture 2">
            <a:extLst>
              <a:ext uri="{FF2B5EF4-FFF2-40B4-BE49-F238E27FC236}">
                <a16:creationId xmlns:a16="http://schemas.microsoft.com/office/drawing/2014/main" id="{7B66EE34-D541-EC4F-B265-56C2C32AAF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96" t="32597" r="40204" b="10465"/>
          <a:stretch/>
        </p:blipFill>
        <p:spPr bwMode="auto">
          <a:xfrm>
            <a:off x="527656" y="811955"/>
            <a:ext cx="4136966" cy="386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a:extLst>
              <a:ext uri="{FF2B5EF4-FFF2-40B4-BE49-F238E27FC236}">
                <a16:creationId xmlns:a16="http://schemas.microsoft.com/office/drawing/2014/main" id="{FB49B0C6-0840-164D-B539-0A4D8C28E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83" y="811954"/>
            <a:ext cx="3061020" cy="386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矩形 31">
            <a:extLst>
              <a:ext uri="{FF2B5EF4-FFF2-40B4-BE49-F238E27FC236}">
                <a16:creationId xmlns:a16="http://schemas.microsoft.com/office/drawing/2014/main" id="{637B0DBE-23E9-E74C-9CBF-7F9299891058}"/>
              </a:ext>
            </a:extLst>
          </p:cNvPr>
          <p:cNvSpPr/>
          <p:nvPr/>
        </p:nvSpPr>
        <p:spPr>
          <a:xfrm>
            <a:off x="391326" y="4729783"/>
            <a:ext cx="8527961" cy="400110"/>
          </a:xfrm>
          <a:prstGeom prst="rect">
            <a:avLst/>
          </a:prstGeom>
        </p:spPr>
        <p:txBody>
          <a:bodyPr wrap="square">
            <a:spAutoFit/>
          </a:bodyPr>
          <a:lstStyle/>
          <a:p>
            <a:r>
              <a:rPr lang="en" altLang="zh-CN" sz="1000" dirty="0">
                <a:latin typeface="Microsoft YaHei" panose="020B0503020204020204" pitchFamily="34" charset="-122"/>
                <a:ea typeface="Microsoft YaHei" panose="020B0503020204020204" pitchFamily="34" charset="-122"/>
              </a:rPr>
              <a:t>Knights D, Kuczynski J, </a:t>
            </a:r>
            <a:r>
              <a:rPr lang="en" altLang="zh-CN" sz="1000" dirty="0" err="1">
                <a:latin typeface="Microsoft YaHei" panose="020B0503020204020204" pitchFamily="34" charset="-122"/>
                <a:ea typeface="Microsoft YaHei" panose="020B0503020204020204" pitchFamily="34" charset="-122"/>
              </a:rPr>
              <a:t>Charlson</a:t>
            </a:r>
            <a:r>
              <a:rPr lang="en" altLang="zh-CN" sz="1000" dirty="0">
                <a:latin typeface="Microsoft YaHei" panose="020B0503020204020204" pitchFamily="34" charset="-122"/>
                <a:ea typeface="Microsoft YaHei" panose="020B0503020204020204" pitchFamily="34" charset="-122"/>
              </a:rPr>
              <a:t> E S, et al. Bayesian community-wide culture-independent microbial source tracking. </a:t>
            </a:r>
            <a:r>
              <a:rPr lang="en" altLang="zh-CN" sz="1000" i="1" dirty="0">
                <a:latin typeface="Microsoft YaHei" panose="020B0503020204020204" pitchFamily="34" charset="-122"/>
                <a:ea typeface="Microsoft YaHei" panose="020B0503020204020204" pitchFamily="34" charset="-122"/>
              </a:rPr>
              <a:t>Nature Methods</a:t>
            </a:r>
            <a:r>
              <a:rPr lang="en" altLang="zh-CN" sz="1000" dirty="0">
                <a:latin typeface="Microsoft YaHei" panose="020B0503020204020204" pitchFamily="34" charset="-122"/>
                <a:ea typeface="Microsoft YaHei" panose="020B0503020204020204" pitchFamily="34" charset="-122"/>
              </a:rPr>
              <a:t>, 2011, 8(9): 761-763.</a:t>
            </a:r>
            <a:endParaRPr lang="zh-CN" altLang="en-US" sz="1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9000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34D8189-58D3-C04C-A85B-7BD1FA7EA054}"/>
              </a:ext>
            </a:extLst>
          </p:cNvPr>
          <p:cNvSpPr>
            <a:spLocks noGrp="1"/>
          </p:cNvSpPr>
          <p:nvPr>
            <p:ph type="title"/>
          </p:nvPr>
        </p:nvSpPr>
        <p:spPr>
          <a:xfrm>
            <a:off x="-165022" y="-159762"/>
            <a:ext cx="8610600" cy="1293028"/>
          </a:xfrm>
        </p:spPr>
        <p:txBody>
          <a:bodyPr>
            <a:normAutofit/>
          </a:bodyPr>
          <a:lstStyle/>
          <a:p>
            <a:r>
              <a:rPr lang="en-US" altLang="zh-CN" b="1" dirty="0" err="1">
                <a:latin typeface="Microsoft YaHei" panose="020B0503020204020204" pitchFamily="34" charset="-122"/>
                <a:ea typeface="Microsoft YaHei" panose="020B0503020204020204" pitchFamily="34" charset="-122"/>
                <a:cs typeface="+mn-cs"/>
              </a:rPr>
              <a:t>Sourcetracker</a:t>
            </a:r>
            <a:r>
              <a:rPr lang="zh-CN" altLang="en-US" b="1" dirty="0">
                <a:latin typeface="Microsoft YaHei" panose="020B0503020204020204" pitchFamily="34" charset="-122"/>
                <a:ea typeface="Microsoft YaHei" panose="020B0503020204020204" pitchFamily="34" charset="-122"/>
                <a:cs typeface="+mn-cs"/>
              </a:rPr>
              <a:t>使用方法</a:t>
            </a:r>
          </a:p>
        </p:txBody>
      </p:sp>
      <p:sp>
        <p:nvSpPr>
          <p:cNvPr id="5" name="内容占位符 2">
            <a:extLst>
              <a:ext uri="{FF2B5EF4-FFF2-40B4-BE49-F238E27FC236}">
                <a16:creationId xmlns:a16="http://schemas.microsoft.com/office/drawing/2014/main" id="{2B66B5C6-06A3-1D48-B05C-C7266F1AC5B9}"/>
              </a:ext>
            </a:extLst>
          </p:cNvPr>
          <p:cNvSpPr>
            <a:spLocks noGrp="1"/>
          </p:cNvSpPr>
          <p:nvPr>
            <p:ph idx="1"/>
          </p:nvPr>
        </p:nvSpPr>
        <p:spPr>
          <a:xfrm>
            <a:off x="269080" y="746825"/>
            <a:ext cx="3487599" cy="1905015"/>
          </a:xfrm>
        </p:spPr>
        <p:txBody>
          <a:bodyPr>
            <a:normAutofit/>
          </a:bodyPr>
          <a:lstStyle/>
          <a:p>
            <a:pPr marL="0" indent="0">
              <a:buNone/>
            </a:pP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、输入数据：</a:t>
            </a:r>
            <a:endParaRPr kumimoji="1" lang="en-US" altLang="zh-CN" dirty="0">
              <a:latin typeface="Microsoft YaHei" panose="020B0503020204020204" pitchFamily="34" charset="-122"/>
              <a:ea typeface="Microsoft YaHei" panose="020B0503020204020204" pitchFamily="34" charset="-122"/>
            </a:endParaRPr>
          </a:p>
          <a:p>
            <a:pPr marL="0" indent="0">
              <a:buNone/>
            </a:pPr>
            <a:r>
              <a:rPr kumimoji="1" lang="zh-CN" altLang="en-US" b="1" dirty="0">
                <a:solidFill>
                  <a:srgbClr val="FF0000"/>
                </a:solidFill>
                <a:latin typeface="Microsoft YaHei" panose="020B0503020204020204" pitchFamily="34" charset="-122"/>
                <a:ea typeface="Microsoft YaHei" panose="020B0503020204020204" pitchFamily="34" charset="-122"/>
              </a:rPr>
              <a:t>样本信息表（</a:t>
            </a:r>
            <a:r>
              <a:rPr kumimoji="1" lang="en-US" altLang="zh-CN" b="1" dirty="0">
                <a:solidFill>
                  <a:srgbClr val="FF0000"/>
                </a:solidFill>
                <a:latin typeface="Microsoft YaHei" panose="020B0503020204020204" pitchFamily="34" charset="-122"/>
                <a:ea typeface="Microsoft YaHei" panose="020B0503020204020204" pitchFamily="34" charset="-122"/>
              </a:rPr>
              <a:t>metadata</a:t>
            </a:r>
            <a:r>
              <a:rPr kumimoji="1" lang="zh-CN" altLang="en-US" b="1" dirty="0">
                <a:solidFill>
                  <a:srgbClr val="FF0000"/>
                </a:solidFill>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a:t>
            </a:r>
            <a:r>
              <a:rPr kumimoji="1" lang="en-US" altLang="zh-CN" b="1" dirty="0">
                <a:solidFill>
                  <a:srgbClr val="00B0F0"/>
                </a:solidFill>
                <a:latin typeface="Microsoft YaHei" panose="020B0503020204020204" pitchFamily="34" charset="-122"/>
                <a:ea typeface="Microsoft YaHei" panose="020B0503020204020204" pitchFamily="34" charset="-122"/>
              </a:rPr>
              <a:t>OUT</a:t>
            </a:r>
            <a:r>
              <a:rPr kumimoji="1" lang="zh-CN" altLang="en-US" b="1" dirty="0">
                <a:solidFill>
                  <a:srgbClr val="00B0F0"/>
                </a:solidFill>
                <a:latin typeface="Microsoft YaHei" panose="020B0503020204020204" pitchFamily="34" charset="-122"/>
                <a:ea typeface="Microsoft YaHei" panose="020B0503020204020204" pitchFamily="34" charset="-122"/>
              </a:rPr>
              <a:t>丰度表</a:t>
            </a:r>
            <a:endParaRPr kumimoji="1" lang="en-US" altLang="zh-CN" b="1" dirty="0">
              <a:solidFill>
                <a:srgbClr val="00B0F0"/>
              </a:solidFill>
              <a:latin typeface="Microsoft YaHei" panose="020B0503020204020204" pitchFamily="34" charset="-122"/>
              <a:ea typeface="Microsoft YaHei" panose="020B0503020204020204" pitchFamily="34" charset="-122"/>
            </a:endParaRPr>
          </a:p>
          <a:p>
            <a:pPr marL="0" indent="0">
              <a:buNone/>
            </a:pP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R</a:t>
            </a:r>
            <a:r>
              <a:rPr kumimoji="1" lang="zh-CN" altLang="en-US" dirty="0">
                <a:latin typeface="Microsoft YaHei" panose="020B0503020204020204" pitchFamily="34" charset="-122"/>
                <a:ea typeface="Microsoft YaHei" panose="020B0503020204020204" pitchFamily="34" charset="-122"/>
              </a:rPr>
              <a:t>脚本：</a:t>
            </a:r>
            <a:endParaRPr kumimoji="1" lang="en-US" altLang="zh-CN" dirty="0">
              <a:latin typeface="Microsoft YaHei" panose="020B0503020204020204" pitchFamily="34" charset="-122"/>
              <a:ea typeface="Microsoft YaHei" panose="020B0503020204020204" pitchFamily="34" charset="-122"/>
            </a:endParaRPr>
          </a:p>
          <a:p>
            <a:pPr marL="0" indent="0">
              <a:buNone/>
            </a:pPr>
            <a:r>
              <a:rPr kumimoji="1" lang="en-US" altLang="zh-CN" dirty="0" err="1">
                <a:latin typeface="Microsoft YaHei" panose="020B0503020204020204" pitchFamily="34" charset="-122"/>
                <a:ea typeface="Microsoft YaHei" panose="020B0503020204020204" pitchFamily="34" charset="-122"/>
              </a:rPr>
              <a:t>SourceTracker.r</a:t>
            </a:r>
            <a:endParaRPr kumimoji="1" lang="en-US" altLang="zh-CN" dirty="0">
              <a:latin typeface="Microsoft YaHei" panose="020B0503020204020204" pitchFamily="34" charset="-122"/>
              <a:ea typeface="Microsoft YaHei" panose="020B0503020204020204" pitchFamily="34" charset="-122"/>
            </a:endParaRPr>
          </a:p>
        </p:txBody>
      </p:sp>
      <p:grpSp>
        <p:nvGrpSpPr>
          <p:cNvPr id="3" name="组合 2">
            <a:extLst>
              <a:ext uri="{FF2B5EF4-FFF2-40B4-BE49-F238E27FC236}">
                <a16:creationId xmlns:a16="http://schemas.microsoft.com/office/drawing/2014/main" id="{357FCA34-0641-2841-915A-5560A604C36B}"/>
              </a:ext>
            </a:extLst>
          </p:cNvPr>
          <p:cNvGrpSpPr/>
          <p:nvPr/>
        </p:nvGrpSpPr>
        <p:grpSpPr>
          <a:xfrm>
            <a:off x="3553290" y="762885"/>
            <a:ext cx="5054592" cy="2531094"/>
            <a:chOff x="3553290" y="524681"/>
            <a:chExt cx="5054592" cy="2531094"/>
          </a:xfrm>
        </p:grpSpPr>
        <p:pic>
          <p:nvPicPr>
            <p:cNvPr id="6" name="图片 5">
              <a:extLst>
                <a:ext uri="{FF2B5EF4-FFF2-40B4-BE49-F238E27FC236}">
                  <a16:creationId xmlns:a16="http://schemas.microsoft.com/office/drawing/2014/main" id="{682B1223-02B7-DF44-80A8-C758FF14ADD1}"/>
                </a:ext>
              </a:extLst>
            </p:cNvPr>
            <p:cNvPicPr>
              <a:picLocks noChangeAspect="1"/>
            </p:cNvPicPr>
            <p:nvPr/>
          </p:nvPicPr>
          <p:blipFill>
            <a:blip r:embed="rId2"/>
            <a:stretch>
              <a:fillRect/>
            </a:stretch>
          </p:blipFill>
          <p:spPr>
            <a:xfrm>
              <a:off x="3578763" y="588987"/>
              <a:ext cx="5029119" cy="1979501"/>
            </a:xfrm>
            <a:prstGeom prst="rect">
              <a:avLst/>
            </a:prstGeom>
          </p:spPr>
        </p:pic>
        <p:sp>
          <p:nvSpPr>
            <p:cNvPr id="7" name="矩形 6">
              <a:extLst>
                <a:ext uri="{FF2B5EF4-FFF2-40B4-BE49-F238E27FC236}">
                  <a16:creationId xmlns:a16="http://schemas.microsoft.com/office/drawing/2014/main" id="{552E5FBB-8752-D743-8859-005C1A44BB4C}"/>
                </a:ext>
              </a:extLst>
            </p:cNvPr>
            <p:cNvSpPr/>
            <p:nvPr/>
          </p:nvSpPr>
          <p:spPr>
            <a:xfrm>
              <a:off x="4780807" y="524681"/>
              <a:ext cx="936343" cy="20647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4676AD2D-A802-BE43-8D91-6F27B7FA2BBB}"/>
                </a:ext>
              </a:extLst>
            </p:cNvPr>
            <p:cNvSpPr/>
            <p:nvPr/>
          </p:nvSpPr>
          <p:spPr>
            <a:xfrm>
              <a:off x="3571966" y="751241"/>
              <a:ext cx="1073115" cy="18382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BF5E5084-A8B4-4349-9B6B-00CAF1674200}"/>
                </a:ext>
              </a:extLst>
            </p:cNvPr>
            <p:cNvSpPr/>
            <p:nvPr/>
          </p:nvSpPr>
          <p:spPr>
            <a:xfrm>
              <a:off x="5797590" y="524687"/>
              <a:ext cx="533313" cy="20647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EB1A85E8-8DBE-894D-BE5E-7203EF4DF467}"/>
                </a:ext>
              </a:extLst>
            </p:cNvPr>
            <p:cNvSpPr txBox="1"/>
            <p:nvPr/>
          </p:nvSpPr>
          <p:spPr>
            <a:xfrm>
              <a:off x="3553290" y="2717221"/>
              <a:ext cx="1401835" cy="338554"/>
            </a:xfrm>
            <a:prstGeom prst="rect">
              <a:avLst/>
            </a:prstGeom>
            <a:noFill/>
          </p:spPr>
          <p:txBody>
            <a:bodyPr wrap="square" rtlCol="0">
              <a:spAutoFit/>
            </a:bodyPr>
            <a:lstStyle/>
            <a:p>
              <a:r>
                <a:rPr kumimoji="1" lang="zh-CN" altLang="en-US" sz="1600" dirty="0">
                  <a:solidFill>
                    <a:srgbClr val="FF0000"/>
                  </a:solidFill>
                  <a:latin typeface="Microsoft YaHei" panose="020B0503020204020204" pitchFamily="34" charset="-122"/>
                  <a:ea typeface="Microsoft YaHei" panose="020B0503020204020204" pitchFamily="34" charset="-122"/>
                </a:rPr>
                <a:t>样本</a:t>
              </a:r>
              <a:r>
                <a:rPr kumimoji="1" lang="en-US" altLang="zh-CN" sz="1600" dirty="0">
                  <a:solidFill>
                    <a:srgbClr val="FF0000"/>
                  </a:solidFill>
                  <a:latin typeface="Microsoft YaHei" panose="020B0503020204020204" pitchFamily="34" charset="-122"/>
                  <a:ea typeface="Microsoft YaHei" panose="020B0503020204020204" pitchFamily="34" charset="-122"/>
                </a:rPr>
                <a:t>ID</a:t>
              </a:r>
              <a:r>
                <a:rPr kumimoji="1" lang="zh-CN" altLang="en-US" sz="1600" dirty="0">
                  <a:solidFill>
                    <a:srgbClr val="FF0000"/>
                  </a:solidFill>
                  <a:latin typeface="Microsoft YaHei" panose="020B0503020204020204" pitchFamily="34" charset="-122"/>
                  <a:ea typeface="Microsoft YaHei" panose="020B0503020204020204" pitchFamily="34" charset="-122"/>
                </a:rPr>
                <a:t>号</a:t>
              </a:r>
            </a:p>
          </p:txBody>
        </p:sp>
        <p:sp>
          <p:nvSpPr>
            <p:cNvPr id="11" name="文本框 10">
              <a:extLst>
                <a:ext uri="{FF2B5EF4-FFF2-40B4-BE49-F238E27FC236}">
                  <a16:creationId xmlns:a16="http://schemas.microsoft.com/office/drawing/2014/main" id="{E58F122F-9AFA-6440-9A3B-0EAD801147AD}"/>
                </a:ext>
              </a:extLst>
            </p:cNvPr>
            <p:cNvSpPr txBox="1"/>
            <p:nvPr/>
          </p:nvSpPr>
          <p:spPr>
            <a:xfrm>
              <a:off x="4640002" y="2716213"/>
              <a:ext cx="1759523" cy="338554"/>
            </a:xfrm>
            <a:prstGeom prst="rect">
              <a:avLst/>
            </a:prstGeom>
            <a:noFill/>
          </p:spPr>
          <p:txBody>
            <a:bodyPr wrap="square" rtlCol="0">
              <a:spAutoFit/>
            </a:bodyPr>
            <a:lstStyle/>
            <a:p>
              <a:r>
                <a:rPr kumimoji="1" lang="zh-CN" altLang="en-US" sz="1600" dirty="0">
                  <a:solidFill>
                    <a:srgbClr val="FF0000"/>
                  </a:solidFill>
                  <a:latin typeface="Microsoft YaHei" panose="020B0503020204020204" pitchFamily="34" charset="-122"/>
                  <a:ea typeface="Microsoft YaHei" panose="020B0503020204020204" pitchFamily="34" charset="-122"/>
                </a:rPr>
                <a:t>样本描述信息</a:t>
              </a:r>
            </a:p>
          </p:txBody>
        </p:sp>
        <p:sp>
          <p:nvSpPr>
            <p:cNvPr id="12" name="文本框 11">
              <a:extLst>
                <a:ext uri="{FF2B5EF4-FFF2-40B4-BE49-F238E27FC236}">
                  <a16:creationId xmlns:a16="http://schemas.microsoft.com/office/drawing/2014/main" id="{9F8D82B0-3751-8F46-AC19-4B61CBC3DCB0}"/>
                </a:ext>
              </a:extLst>
            </p:cNvPr>
            <p:cNvSpPr txBox="1"/>
            <p:nvPr/>
          </p:nvSpPr>
          <p:spPr>
            <a:xfrm>
              <a:off x="6944306" y="1727624"/>
              <a:ext cx="1655891" cy="830997"/>
            </a:xfrm>
            <a:prstGeom prst="rect">
              <a:avLst/>
            </a:prstGeom>
            <a:solidFill>
              <a:schemeClr val="bg1"/>
            </a:solidFill>
          </p:spPr>
          <p:txBody>
            <a:bodyPr wrap="square" rtlCol="0">
              <a:spAutoFit/>
            </a:bodyPr>
            <a:lstStyle/>
            <a:p>
              <a:r>
                <a:rPr kumimoji="1" lang="zh-CN" altLang="en-US" sz="1600" dirty="0">
                  <a:solidFill>
                    <a:srgbClr val="FF0000"/>
                  </a:solidFill>
                  <a:latin typeface="Microsoft YaHei" panose="020B0503020204020204" pitchFamily="34" charset="-122"/>
                  <a:ea typeface="Microsoft YaHei" panose="020B0503020204020204" pitchFamily="34" charset="-122"/>
                </a:rPr>
                <a:t>样本所属类别</a:t>
              </a:r>
              <a:endParaRPr kumimoji="1" lang="en-US" altLang="zh-CN" sz="1600" dirty="0">
                <a:solidFill>
                  <a:srgbClr val="FF0000"/>
                </a:solidFill>
                <a:latin typeface="Microsoft YaHei" panose="020B0503020204020204" pitchFamily="34" charset="-122"/>
                <a:ea typeface="Microsoft YaHei" panose="020B0503020204020204" pitchFamily="34" charset="-122"/>
              </a:endParaRPr>
            </a:p>
            <a:p>
              <a:r>
                <a:rPr kumimoji="1" lang="en-US" altLang="zh-CN" sz="1600" dirty="0">
                  <a:solidFill>
                    <a:srgbClr val="FF0000"/>
                  </a:solidFill>
                  <a:latin typeface="Microsoft YaHei" panose="020B0503020204020204" pitchFamily="34" charset="-122"/>
                  <a:ea typeface="Microsoft YaHei" panose="020B0503020204020204" pitchFamily="34" charset="-122"/>
                </a:rPr>
                <a:t>Source</a:t>
              </a:r>
              <a:r>
                <a:rPr kumimoji="1" lang="zh-CN" altLang="en-US" sz="1600" dirty="0">
                  <a:solidFill>
                    <a:srgbClr val="FF0000"/>
                  </a:solidFill>
                  <a:latin typeface="Microsoft YaHei" panose="020B0503020204020204" pitchFamily="34" charset="-122"/>
                  <a:ea typeface="Microsoft YaHei" panose="020B0503020204020204" pitchFamily="34" charset="-122"/>
                </a:rPr>
                <a:t>：来源</a:t>
              </a:r>
              <a:endParaRPr kumimoji="1" lang="en-US" altLang="zh-CN" sz="1600" dirty="0">
                <a:solidFill>
                  <a:srgbClr val="FF0000"/>
                </a:solidFill>
                <a:latin typeface="Microsoft YaHei" panose="020B0503020204020204" pitchFamily="34" charset="-122"/>
                <a:ea typeface="Microsoft YaHei" panose="020B0503020204020204" pitchFamily="34" charset="-122"/>
              </a:endParaRPr>
            </a:p>
            <a:p>
              <a:r>
                <a:rPr kumimoji="1" lang="en-US" altLang="zh-CN" sz="1600" dirty="0">
                  <a:solidFill>
                    <a:srgbClr val="FF0000"/>
                  </a:solidFill>
                  <a:latin typeface="Microsoft YaHei" panose="020B0503020204020204" pitchFamily="34" charset="-122"/>
                  <a:ea typeface="Microsoft YaHei" panose="020B0503020204020204" pitchFamily="34" charset="-122"/>
                </a:rPr>
                <a:t>Sink</a:t>
              </a:r>
              <a:r>
                <a:rPr kumimoji="1" lang="zh-CN" altLang="en-US" sz="1600" dirty="0">
                  <a:solidFill>
                    <a:srgbClr val="FF0000"/>
                  </a:solidFill>
                  <a:latin typeface="Microsoft YaHei" panose="020B0503020204020204" pitchFamily="34" charset="-122"/>
                  <a:ea typeface="Microsoft YaHei" panose="020B0503020204020204" pitchFamily="34" charset="-122"/>
                </a:rPr>
                <a:t>：溯源目标</a:t>
              </a:r>
              <a:endParaRPr kumimoji="1" lang="en-US" altLang="zh-CN" sz="1600" dirty="0">
                <a:solidFill>
                  <a:srgbClr val="FF0000"/>
                </a:solidFill>
                <a:latin typeface="Microsoft YaHei" panose="020B0503020204020204" pitchFamily="34" charset="-122"/>
                <a:ea typeface="Microsoft YaHei" panose="020B0503020204020204" pitchFamily="34" charset="-122"/>
              </a:endParaRPr>
            </a:p>
          </p:txBody>
        </p:sp>
        <p:sp>
          <p:nvSpPr>
            <p:cNvPr id="13" name="右箭头 12">
              <a:extLst>
                <a:ext uri="{FF2B5EF4-FFF2-40B4-BE49-F238E27FC236}">
                  <a16:creationId xmlns:a16="http://schemas.microsoft.com/office/drawing/2014/main" id="{CB47D99D-8636-EE4F-9325-713E4534093A}"/>
                </a:ext>
              </a:extLst>
            </p:cNvPr>
            <p:cNvSpPr/>
            <p:nvPr/>
          </p:nvSpPr>
          <p:spPr>
            <a:xfrm rot="5400000">
              <a:off x="3934601" y="2520013"/>
              <a:ext cx="250757" cy="20263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4" name="右箭头 13">
              <a:extLst>
                <a:ext uri="{FF2B5EF4-FFF2-40B4-BE49-F238E27FC236}">
                  <a16:creationId xmlns:a16="http://schemas.microsoft.com/office/drawing/2014/main" id="{666351BD-10FF-2A48-A358-555BAFE50BA5}"/>
                </a:ext>
              </a:extLst>
            </p:cNvPr>
            <p:cNvSpPr/>
            <p:nvPr/>
          </p:nvSpPr>
          <p:spPr>
            <a:xfrm>
              <a:off x="6404369" y="2086749"/>
              <a:ext cx="494507" cy="20886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9" name="右箭头 28">
              <a:extLst>
                <a:ext uri="{FF2B5EF4-FFF2-40B4-BE49-F238E27FC236}">
                  <a16:creationId xmlns:a16="http://schemas.microsoft.com/office/drawing/2014/main" id="{409739FF-03F8-3C47-BEB0-1DEDF25938DB}"/>
                </a:ext>
              </a:extLst>
            </p:cNvPr>
            <p:cNvSpPr/>
            <p:nvPr/>
          </p:nvSpPr>
          <p:spPr>
            <a:xfrm rot="5400000">
              <a:off x="5112423" y="2520013"/>
              <a:ext cx="250757" cy="20263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grpSp>
      <p:grpSp>
        <p:nvGrpSpPr>
          <p:cNvPr id="2" name="组合 1">
            <a:extLst>
              <a:ext uri="{FF2B5EF4-FFF2-40B4-BE49-F238E27FC236}">
                <a16:creationId xmlns:a16="http://schemas.microsoft.com/office/drawing/2014/main" id="{C33F3C9E-7CE6-5546-A148-760D3E70F227}"/>
              </a:ext>
            </a:extLst>
          </p:cNvPr>
          <p:cNvGrpSpPr/>
          <p:nvPr/>
        </p:nvGrpSpPr>
        <p:grpSpPr>
          <a:xfrm>
            <a:off x="273157" y="2177950"/>
            <a:ext cx="8327040" cy="2902873"/>
            <a:chOff x="269083" y="3000321"/>
            <a:chExt cx="8327040" cy="2902873"/>
          </a:xfrm>
        </p:grpSpPr>
        <p:pic>
          <p:nvPicPr>
            <p:cNvPr id="16" name="图片 15">
              <a:extLst>
                <a:ext uri="{FF2B5EF4-FFF2-40B4-BE49-F238E27FC236}">
                  <a16:creationId xmlns:a16="http://schemas.microsoft.com/office/drawing/2014/main" id="{61218E97-933F-C44F-93E7-D87C17112371}"/>
                </a:ext>
              </a:extLst>
            </p:cNvPr>
            <p:cNvPicPr>
              <a:picLocks noChangeAspect="1"/>
            </p:cNvPicPr>
            <p:nvPr/>
          </p:nvPicPr>
          <p:blipFill>
            <a:blip r:embed="rId3"/>
            <a:stretch>
              <a:fillRect/>
            </a:stretch>
          </p:blipFill>
          <p:spPr>
            <a:xfrm>
              <a:off x="3814303" y="3232943"/>
              <a:ext cx="4781820" cy="2670251"/>
            </a:xfrm>
            <a:prstGeom prst="rect">
              <a:avLst/>
            </a:prstGeom>
          </p:spPr>
        </p:pic>
        <p:sp>
          <p:nvSpPr>
            <p:cNvPr id="17" name="矩形 16">
              <a:extLst>
                <a:ext uri="{FF2B5EF4-FFF2-40B4-BE49-F238E27FC236}">
                  <a16:creationId xmlns:a16="http://schemas.microsoft.com/office/drawing/2014/main" id="{67BDCA69-2633-9648-8B92-C5B49897B006}"/>
                </a:ext>
              </a:extLst>
            </p:cNvPr>
            <p:cNvSpPr/>
            <p:nvPr/>
          </p:nvSpPr>
          <p:spPr>
            <a:xfrm>
              <a:off x="5590887" y="3584181"/>
              <a:ext cx="2715615" cy="1959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258169D7-A06C-B746-87E6-CE7F07614ACC}"/>
                </a:ext>
              </a:extLst>
            </p:cNvPr>
            <p:cNvSpPr/>
            <p:nvPr/>
          </p:nvSpPr>
          <p:spPr>
            <a:xfrm>
              <a:off x="3817625" y="3929903"/>
              <a:ext cx="1038819" cy="181343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2F23CC15-B600-5146-B35D-0BB373E6924F}"/>
                </a:ext>
              </a:extLst>
            </p:cNvPr>
            <p:cNvSpPr txBox="1"/>
            <p:nvPr/>
          </p:nvSpPr>
          <p:spPr>
            <a:xfrm>
              <a:off x="2080069" y="5028979"/>
              <a:ext cx="1269221" cy="584775"/>
            </a:xfrm>
            <a:prstGeom prst="rect">
              <a:avLst/>
            </a:prstGeom>
            <a:noFill/>
          </p:spPr>
          <p:txBody>
            <a:bodyPr wrap="square" rtlCol="0">
              <a:spAutoFit/>
            </a:bodyPr>
            <a:lstStyle/>
            <a:p>
              <a:r>
                <a:rPr kumimoji="1" lang="en-US" altLang="zh-CN" sz="1600" dirty="0">
                  <a:solidFill>
                    <a:srgbClr val="00B0F0"/>
                  </a:solidFill>
                  <a:latin typeface="Microsoft YaHei" panose="020B0503020204020204" pitchFamily="34" charset="-122"/>
                  <a:ea typeface="Microsoft YaHei" panose="020B0503020204020204" pitchFamily="34" charset="-122"/>
                </a:rPr>
                <a:t>OUT</a:t>
              </a:r>
              <a:r>
                <a:rPr kumimoji="1" lang="zh-CN" altLang="en-US" sz="1600" dirty="0">
                  <a:solidFill>
                    <a:srgbClr val="00B0F0"/>
                  </a:solidFill>
                  <a:latin typeface="Microsoft YaHei" panose="020B0503020204020204" pitchFamily="34" charset="-122"/>
                  <a:ea typeface="Microsoft YaHei" panose="020B0503020204020204" pitchFamily="34" charset="-122"/>
                </a:rPr>
                <a:t>编号或细菌分类名</a:t>
              </a:r>
            </a:p>
          </p:txBody>
        </p:sp>
        <p:sp>
          <p:nvSpPr>
            <p:cNvPr id="20" name="文本框 19">
              <a:extLst>
                <a:ext uri="{FF2B5EF4-FFF2-40B4-BE49-F238E27FC236}">
                  <a16:creationId xmlns:a16="http://schemas.microsoft.com/office/drawing/2014/main" id="{41EA9CE4-C379-514F-8885-EE48E1406017}"/>
                </a:ext>
              </a:extLst>
            </p:cNvPr>
            <p:cNvSpPr txBox="1"/>
            <p:nvPr/>
          </p:nvSpPr>
          <p:spPr>
            <a:xfrm>
              <a:off x="5877058" y="3000321"/>
              <a:ext cx="1365388" cy="338554"/>
            </a:xfrm>
            <a:prstGeom prst="rect">
              <a:avLst/>
            </a:prstGeom>
            <a:noFill/>
          </p:spPr>
          <p:txBody>
            <a:bodyPr wrap="square" rtlCol="0">
              <a:spAutoFit/>
            </a:bodyPr>
            <a:lstStyle/>
            <a:p>
              <a:r>
                <a:rPr kumimoji="1" lang="zh-CN" altLang="en-US" sz="1600" dirty="0">
                  <a:solidFill>
                    <a:srgbClr val="00B0F0"/>
                  </a:solidFill>
                  <a:latin typeface="Microsoft YaHei" panose="020B0503020204020204" pitchFamily="34" charset="-122"/>
                  <a:ea typeface="Microsoft YaHei" panose="020B0503020204020204" pitchFamily="34" charset="-122"/>
                </a:rPr>
                <a:t>样本</a:t>
              </a:r>
              <a:r>
                <a:rPr kumimoji="1" lang="en-US" altLang="zh-CN" sz="1600" dirty="0">
                  <a:solidFill>
                    <a:srgbClr val="00B0F0"/>
                  </a:solidFill>
                  <a:latin typeface="Microsoft YaHei" panose="020B0503020204020204" pitchFamily="34" charset="-122"/>
                  <a:ea typeface="Microsoft YaHei" panose="020B0503020204020204" pitchFamily="34" charset="-122"/>
                </a:rPr>
                <a:t>ID</a:t>
              </a:r>
              <a:r>
                <a:rPr kumimoji="1" lang="zh-CN" altLang="en-US" sz="1600" dirty="0">
                  <a:solidFill>
                    <a:srgbClr val="00B0F0"/>
                  </a:solidFill>
                  <a:latin typeface="Microsoft YaHei" panose="020B0503020204020204" pitchFamily="34" charset="-122"/>
                  <a:ea typeface="Microsoft YaHei" panose="020B0503020204020204" pitchFamily="34" charset="-122"/>
                </a:rPr>
                <a:t>号</a:t>
              </a:r>
            </a:p>
          </p:txBody>
        </p:sp>
        <p:sp>
          <p:nvSpPr>
            <p:cNvPr id="21" name="文本框 20">
              <a:extLst>
                <a:ext uri="{FF2B5EF4-FFF2-40B4-BE49-F238E27FC236}">
                  <a16:creationId xmlns:a16="http://schemas.microsoft.com/office/drawing/2014/main" id="{360AA8CD-1B31-ED47-BF19-1BFF6DD587D8}"/>
                </a:ext>
              </a:extLst>
            </p:cNvPr>
            <p:cNvSpPr txBox="1"/>
            <p:nvPr/>
          </p:nvSpPr>
          <p:spPr>
            <a:xfrm>
              <a:off x="7855204" y="4169211"/>
              <a:ext cx="597923" cy="584775"/>
            </a:xfrm>
            <a:prstGeom prst="rect">
              <a:avLst/>
            </a:prstGeom>
            <a:solidFill>
              <a:schemeClr val="bg1"/>
            </a:solidFill>
          </p:spPr>
          <p:txBody>
            <a:bodyPr wrap="square" rtlCol="0">
              <a:spAutoFit/>
            </a:bodyPr>
            <a:lstStyle/>
            <a:p>
              <a:pPr algn="ctr"/>
              <a:r>
                <a:rPr kumimoji="1" lang="zh-CN" altLang="en-US" sz="1600" dirty="0">
                  <a:solidFill>
                    <a:srgbClr val="00B0F0"/>
                  </a:solidFill>
                  <a:latin typeface="Microsoft YaHei" panose="020B0503020204020204" pitchFamily="34" charset="-122"/>
                  <a:ea typeface="Microsoft YaHei" panose="020B0503020204020204" pitchFamily="34" charset="-122"/>
                </a:rPr>
                <a:t>相对丰度</a:t>
              </a:r>
            </a:p>
          </p:txBody>
        </p:sp>
        <p:sp>
          <p:nvSpPr>
            <p:cNvPr id="22" name="右箭头 21">
              <a:extLst>
                <a:ext uri="{FF2B5EF4-FFF2-40B4-BE49-F238E27FC236}">
                  <a16:creationId xmlns:a16="http://schemas.microsoft.com/office/drawing/2014/main" id="{57084A15-7051-784E-9FE6-4E20C2FF2796}"/>
                </a:ext>
              </a:extLst>
            </p:cNvPr>
            <p:cNvSpPr/>
            <p:nvPr/>
          </p:nvSpPr>
          <p:spPr>
            <a:xfrm rot="10800000">
              <a:off x="3266185" y="5213778"/>
              <a:ext cx="428664" cy="21732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F0"/>
                </a:solidFill>
                <a:latin typeface="Microsoft YaHei" panose="020B0503020204020204" pitchFamily="34" charset="-122"/>
                <a:ea typeface="Microsoft YaHei" panose="020B0503020204020204" pitchFamily="34" charset="-122"/>
              </a:endParaRPr>
            </a:p>
          </p:txBody>
        </p:sp>
        <p:sp>
          <p:nvSpPr>
            <p:cNvPr id="23" name="右箭头 22">
              <a:extLst>
                <a:ext uri="{FF2B5EF4-FFF2-40B4-BE49-F238E27FC236}">
                  <a16:creationId xmlns:a16="http://schemas.microsoft.com/office/drawing/2014/main" id="{469C6473-7810-924D-B4A2-99B3CA31163F}"/>
                </a:ext>
              </a:extLst>
            </p:cNvPr>
            <p:cNvSpPr/>
            <p:nvPr/>
          </p:nvSpPr>
          <p:spPr>
            <a:xfrm>
              <a:off x="7179135" y="4396248"/>
              <a:ext cx="569724" cy="21732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24" name="右箭头 23">
              <a:extLst>
                <a:ext uri="{FF2B5EF4-FFF2-40B4-BE49-F238E27FC236}">
                  <a16:creationId xmlns:a16="http://schemas.microsoft.com/office/drawing/2014/main" id="{A929438E-7E9C-EE4F-B39D-748581205440}"/>
                </a:ext>
              </a:extLst>
            </p:cNvPr>
            <p:cNvSpPr/>
            <p:nvPr/>
          </p:nvSpPr>
          <p:spPr>
            <a:xfrm rot="16200000">
              <a:off x="6255552" y="3309204"/>
              <a:ext cx="237243" cy="20309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4A7E207E-7331-5F4B-B0B2-1B01DEBD3311}"/>
                </a:ext>
              </a:extLst>
            </p:cNvPr>
            <p:cNvSpPr/>
            <p:nvPr/>
          </p:nvSpPr>
          <p:spPr>
            <a:xfrm>
              <a:off x="6402018" y="4418666"/>
              <a:ext cx="711908" cy="17248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6" name="椭圆 25">
              <a:extLst>
                <a:ext uri="{FF2B5EF4-FFF2-40B4-BE49-F238E27FC236}">
                  <a16:creationId xmlns:a16="http://schemas.microsoft.com/office/drawing/2014/main" id="{E0CD976E-5FF7-D14D-91F2-49AF3CA8A401}"/>
                </a:ext>
              </a:extLst>
            </p:cNvPr>
            <p:cNvSpPr/>
            <p:nvPr/>
          </p:nvSpPr>
          <p:spPr>
            <a:xfrm>
              <a:off x="3735542" y="3253939"/>
              <a:ext cx="1756841" cy="591981"/>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7" name="右箭头 26">
              <a:extLst>
                <a:ext uri="{FF2B5EF4-FFF2-40B4-BE49-F238E27FC236}">
                  <a16:creationId xmlns:a16="http://schemas.microsoft.com/office/drawing/2014/main" id="{7AE97C3A-B479-B949-AC7F-2815D6E103E4}"/>
                </a:ext>
              </a:extLst>
            </p:cNvPr>
            <p:cNvSpPr/>
            <p:nvPr/>
          </p:nvSpPr>
          <p:spPr>
            <a:xfrm rot="20154065">
              <a:off x="2307744" y="3904016"/>
              <a:ext cx="1502763" cy="21732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8" name="文本框 27">
              <a:extLst>
                <a:ext uri="{FF2B5EF4-FFF2-40B4-BE49-F238E27FC236}">
                  <a16:creationId xmlns:a16="http://schemas.microsoft.com/office/drawing/2014/main" id="{D8113D9B-BA71-5044-88E2-E6F0E2EC1D6E}"/>
                </a:ext>
              </a:extLst>
            </p:cNvPr>
            <p:cNvSpPr txBox="1"/>
            <p:nvPr/>
          </p:nvSpPr>
          <p:spPr>
            <a:xfrm>
              <a:off x="269083" y="3994152"/>
              <a:ext cx="1974727" cy="584775"/>
            </a:xfrm>
            <a:prstGeom prst="rect">
              <a:avLst/>
            </a:prstGeom>
            <a:noFill/>
          </p:spPr>
          <p:txBody>
            <a:bodyPr wrap="square" rtlCol="0">
              <a:spAutoFit/>
            </a:bodyPr>
            <a:lstStyle/>
            <a:p>
              <a:r>
                <a:rPr kumimoji="1" lang="en-US" altLang="zh-CN" sz="1600" dirty="0" err="1">
                  <a:solidFill>
                    <a:srgbClr val="00B0F0"/>
                  </a:solidFill>
                  <a:latin typeface="Microsoft YaHei" panose="020B0503020204020204" pitchFamily="34" charset="-122"/>
                  <a:ea typeface="Microsoft YaHei" panose="020B0503020204020204" pitchFamily="34" charset="-122"/>
                </a:rPr>
                <a:t>Sourcetracker</a:t>
              </a:r>
              <a:r>
                <a:rPr kumimoji="1" lang="zh-CN" altLang="en-US" sz="1600" dirty="0">
                  <a:solidFill>
                    <a:srgbClr val="00B0F0"/>
                  </a:solidFill>
                  <a:latin typeface="Microsoft YaHei" panose="020B0503020204020204" pitchFamily="34" charset="-122"/>
                  <a:ea typeface="Microsoft YaHei" panose="020B0503020204020204" pitchFamily="34" charset="-122"/>
                </a:rPr>
                <a:t>开头两行使用带</a:t>
              </a:r>
              <a:r>
                <a:rPr kumimoji="1" lang="en-US" altLang="zh-CN" sz="1600" dirty="0">
                  <a:solidFill>
                    <a:srgbClr val="00B0F0"/>
                  </a:solidFill>
                  <a:latin typeface="Microsoft YaHei" panose="020B0503020204020204" pitchFamily="34" charset="-122"/>
                  <a:ea typeface="Microsoft YaHei" panose="020B0503020204020204" pitchFamily="34" charset="-122"/>
                </a:rPr>
                <a:t>#</a:t>
              </a:r>
              <a:r>
                <a:rPr kumimoji="1" lang="zh-CN" altLang="en-US" sz="1600" dirty="0">
                  <a:solidFill>
                    <a:srgbClr val="00B0F0"/>
                  </a:solidFill>
                  <a:latin typeface="Microsoft YaHei" panose="020B0503020204020204" pitchFamily="34" charset="-122"/>
                  <a:ea typeface="Microsoft YaHei" panose="020B0503020204020204" pitchFamily="34" charset="-122"/>
                </a:rPr>
                <a:t>号表头</a:t>
              </a:r>
            </a:p>
          </p:txBody>
        </p:sp>
      </p:grpSp>
    </p:spTree>
    <p:extLst>
      <p:ext uri="{BB962C8B-B14F-4D97-AF65-F5344CB8AC3E}">
        <p14:creationId xmlns:p14="http://schemas.microsoft.com/office/powerpoint/2010/main" val="376507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nodeType="clickEffect">
                                  <p:stCondLst>
                                    <p:cond delay="0"/>
                                  </p:stCondLst>
                                  <p:childTnLst>
                                    <p:animEffect transition="out" filter="strips(down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376B6-BE14-7E47-828F-9EC5E547F330}"/>
              </a:ext>
            </a:extLst>
          </p:cNvPr>
          <p:cNvSpPr>
            <a:spLocks noGrp="1"/>
          </p:cNvSpPr>
          <p:nvPr>
            <p:ph type="title"/>
          </p:nvPr>
        </p:nvSpPr>
        <p:spPr>
          <a:xfrm>
            <a:off x="75432" y="-145047"/>
            <a:ext cx="8610600" cy="1293028"/>
          </a:xfrm>
        </p:spPr>
        <p:txBody>
          <a:bodyPr/>
          <a:lstStyle/>
          <a:p>
            <a:r>
              <a:rPr kumimoji="1" lang="zh-CN" altLang="en-US" b="1" dirty="0">
                <a:latin typeface="Microsoft YaHei" panose="020B0503020204020204" pitchFamily="34" charset="-122"/>
                <a:ea typeface="Microsoft YaHei" panose="020B0503020204020204" pitchFamily="34" charset="-122"/>
              </a:rPr>
              <a:t>时序数据及其应用</a:t>
            </a:r>
          </a:p>
        </p:txBody>
      </p:sp>
      <p:sp>
        <p:nvSpPr>
          <p:cNvPr id="3" name="内容占位符 2">
            <a:extLst>
              <a:ext uri="{FF2B5EF4-FFF2-40B4-BE49-F238E27FC236}">
                <a16:creationId xmlns:a16="http://schemas.microsoft.com/office/drawing/2014/main" id="{4C566B91-5BED-FF4A-AB03-21E458595E59}"/>
              </a:ext>
            </a:extLst>
          </p:cNvPr>
          <p:cNvSpPr>
            <a:spLocks noGrp="1"/>
          </p:cNvSpPr>
          <p:nvPr>
            <p:ph idx="1"/>
          </p:nvPr>
        </p:nvSpPr>
        <p:spPr>
          <a:xfrm>
            <a:off x="299412" y="915011"/>
            <a:ext cx="8418995" cy="4024125"/>
          </a:xfrm>
        </p:spPr>
        <p:txBody>
          <a:bodyPr>
            <a:norm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区别于单一时间点采样的</a:t>
            </a:r>
            <a:r>
              <a:rPr kumimoji="1" lang="zh-CN" altLang="en-US" b="1" dirty="0">
                <a:solidFill>
                  <a:srgbClr val="FFC000"/>
                </a:solidFill>
                <a:latin typeface="Microsoft YaHei" panose="020B0503020204020204" pitchFamily="34" charset="-122"/>
                <a:ea typeface="Microsoft YaHei" panose="020B0503020204020204" pitchFamily="34" charset="-122"/>
              </a:rPr>
              <a:t>横断数据</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cross-sectional</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data</a:t>
            </a:r>
            <a:r>
              <a:rPr kumimoji="1" lang="zh-CN" altLang="en-US" dirty="0">
                <a:latin typeface="Microsoft YaHei" panose="020B0503020204020204" pitchFamily="34" charset="-122"/>
                <a:ea typeface="Microsoft YaHei" panose="020B0503020204020204" pitchFamily="34" charset="-122"/>
              </a:rPr>
              <a:t>），针对同一个体进行多时间点采样而获得的数据称为</a:t>
            </a:r>
            <a:r>
              <a:rPr kumimoji="1" lang="zh-CN" altLang="en-US" b="1" dirty="0">
                <a:solidFill>
                  <a:srgbClr val="00B0F0"/>
                </a:solidFill>
                <a:latin typeface="Microsoft YaHei" panose="020B0503020204020204" pitchFamily="34" charset="-122"/>
                <a:ea typeface="Microsoft YaHei" panose="020B0503020204020204" pitchFamily="34" charset="-122"/>
              </a:rPr>
              <a:t>时序数据</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longitudinal</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data</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时序数据能够描绘事物</a:t>
            </a:r>
            <a:r>
              <a:rPr kumimoji="1" lang="zh-CN" altLang="en-US" b="1" dirty="0">
                <a:solidFill>
                  <a:srgbClr val="00B0F0"/>
                </a:solidFill>
                <a:latin typeface="Microsoft YaHei" panose="020B0503020204020204" pitchFamily="34" charset="-122"/>
                <a:ea typeface="Microsoft YaHei" panose="020B0503020204020204" pitchFamily="34" charset="-122"/>
              </a:rPr>
              <a:t>不同特征</a:t>
            </a:r>
            <a:r>
              <a:rPr kumimoji="1" lang="zh-CN" altLang="en-US" dirty="0">
                <a:latin typeface="Microsoft YaHei" panose="020B0503020204020204" pitchFamily="34" charset="-122"/>
                <a:ea typeface="Microsoft YaHei" panose="020B0503020204020204" pitchFamily="34" charset="-122"/>
              </a:rPr>
              <a:t>（菌群丰度、多样性）随时间变化的规律，也能更清晰地展现</a:t>
            </a:r>
            <a:r>
              <a:rPr kumimoji="1" lang="zh-CN" altLang="en-US" b="1" dirty="0">
                <a:solidFill>
                  <a:srgbClr val="00B0F0"/>
                </a:solidFill>
                <a:latin typeface="Microsoft YaHei" panose="020B0503020204020204" pitchFamily="34" charset="-122"/>
                <a:ea typeface="Microsoft YaHei" panose="020B0503020204020204" pitchFamily="34" charset="-122"/>
              </a:rPr>
              <a:t>不同状态</a:t>
            </a:r>
            <a:r>
              <a:rPr kumimoji="1" lang="zh-CN" altLang="en-US" dirty="0">
                <a:latin typeface="Microsoft YaHei" panose="020B0503020204020204" pitchFamily="34" charset="-122"/>
                <a:ea typeface="Microsoft YaHei" panose="020B0503020204020204" pitchFamily="34" charset="-122"/>
              </a:rPr>
              <a:t>（健康或疾病）之间的转换情况，并根据之前的特征预测某些状态未来的发展。</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endParaRPr kumimoji="1" lang="zh-CN" altLang="en-US"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97CCCF55-4AFB-A24A-8719-76AE3D77B2F5}"/>
              </a:ext>
            </a:extLst>
          </p:cNvPr>
          <p:cNvPicPr>
            <a:picLocks noChangeAspect="1"/>
          </p:cNvPicPr>
          <p:nvPr/>
        </p:nvPicPr>
        <p:blipFill>
          <a:blip r:embed="rId2"/>
          <a:stretch>
            <a:fillRect/>
          </a:stretch>
        </p:blipFill>
        <p:spPr>
          <a:xfrm>
            <a:off x="3381030" y="2461275"/>
            <a:ext cx="5305004" cy="1663435"/>
          </a:xfrm>
          <a:prstGeom prst="rect">
            <a:avLst/>
          </a:prstGeom>
        </p:spPr>
      </p:pic>
      <p:pic>
        <p:nvPicPr>
          <p:cNvPr id="8" name="图片 7">
            <a:extLst>
              <a:ext uri="{FF2B5EF4-FFF2-40B4-BE49-F238E27FC236}">
                <a16:creationId xmlns:a16="http://schemas.microsoft.com/office/drawing/2014/main" id="{1E642B55-8C46-7249-9C30-EA1ACB9232B3}"/>
              </a:ext>
            </a:extLst>
          </p:cNvPr>
          <p:cNvPicPr>
            <a:picLocks noChangeAspect="1"/>
          </p:cNvPicPr>
          <p:nvPr/>
        </p:nvPicPr>
        <p:blipFill>
          <a:blip r:embed="rId3"/>
          <a:stretch>
            <a:fillRect/>
          </a:stretch>
        </p:blipFill>
        <p:spPr>
          <a:xfrm>
            <a:off x="573530" y="2460357"/>
            <a:ext cx="2615899" cy="2584279"/>
          </a:xfrm>
          <a:prstGeom prst="rect">
            <a:avLst/>
          </a:prstGeom>
        </p:spPr>
      </p:pic>
      <p:sp>
        <p:nvSpPr>
          <p:cNvPr id="9" name="矩形 8">
            <a:extLst>
              <a:ext uri="{FF2B5EF4-FFF2-40B4-BE49-F238E27FC236}">
                <a16:creationId xmlns:a16="http://schemas.microsoft.com/office/drawing/2014/main" id="{AB331795-5AB8-7145-B166-D0BD2A20D311}"/>
              </a:ext>
            </a:extLst>
          </p:cNvPr>
          <p:cNvSpPr/>
          <p:nvPr/>
        </p:nvSpPr>
        <p:spPr>
          <a:xfrm>
            <a:off x="3691807" y="4490634"/>
            <a:ext cx="4994231" cy="553998"/>
          </a:xfrm>
          <a:prstGeom prst="rect">
            <a:avLst/>
          </a:prstGeom>
        </p:spPr>
        <p:txBody>
          <a:bodyPr wrap="square">
            <a:spAutoFit/>
          </a:bodyPr>
          <a:lstStyle/>
          <a:p>
            <a:r>
              <a:rPr lang="en" altLang="zh-CN" sz="1000" dirty="0">
                <a:latin typeface="Microsoft YaHei" panose="020B0503020204020204" pitchFamily="34" charset="-122"/>
                <a:ea typeface="Microsoft YaHei" panose="020B0503020204020204" pitchFamily="34" charset="-122"/>
              </a:rPr>
              <a:t>Ferretti P, </a:t>
            </a:r>
            <a:r>
              <a:rPr lang="en" altLang="zh-CN" sz="1000" dirty="0" err="1">
                <a:latin typeface="Microsoft YaHei" panose="020B0503020204020204" pitchFamily="34" charset="-122"/>
                <a:ea typeface="Microsoft YaHei" panose="020B0503020204020204" pitchFamily="34" charset="-122"/>
              </a:rPr>
              <a:t>Pasolli</a:t>
            </a:r>
            <a:r>
              <a:rPr lang="en" altLang="zh-CN" sz="1000" dirty="0">
                <a:latin typeface="Microsoft YaHei" panose="020B0503020204020204" pitchFamily="34" charset="-122"/>
                <a:ea typeface="Microsoft YaHei" panose="020B0503020204020204" pitchFamily="34" charset="-122"/>
              </a:rPr>
              <a:t> E, </a:t>
            </a:r>
            <a:r>
              <a:rPr lang="en" altLang="zh-CN" sz="1000" dirty="0" err="1">
                <a:latin typeface="Microsoft YaHei" panose="020B0503020204020204" pitchFamily="34" charset="-122"/>
                <a:ea typeface="Microsoft YaHei" panose="020B0503020204020204" pitchFamily="34" charset="-122"/>
              </a:rPr>
              <a:t>Tett</a:t>
            </a:r>
            <a:r>
              <a:rPr lang="en" altLang="zh-CN" sz="1000" dirty="0">
                <a:latin typeface="Microsoft YaHei" panose="020B0503020204020204" pitchFamily="34" charset="-122"/>
                <a:ea typeface="Microsoft YaHei" panose="020B0503020204020204" pitchFamily="34" charset="-122"/>
              </a:rPr>
              <a:t> A, et al. Mother-to-infant microbial transmission from different body sites shapes the developing infant gut microbiome. </a:t>
            </a:r>
            <a:r>
              <a:rPr lang="en" altLang="zh-CN" sz="1000" i="1" dirty="0">
                <a:latin typeface="Microsoft YaHei" panose="020B0503020204020204" pitchFamily="34" charset="-122"/>
                <a:ea typeface="Microsoft YaHei" panose="020B0503020204020204" pitchFamily="34" charset="-122"/>
              </a:rPr>
              <a:t>Cell Host &amp; Microbe</a:t>
            </a:r>
            <a:r>
              <a:rPr lang="en" altLang="zh-CN" sz="1000" dirty="0">
                <a:latin typeface="Microsoft YaHei" panose="020B0503020204020204" pitchFamily="34" charset="-122"/>
                <a:ea typeface="Microsoft YaHei" panose="020B0503020204020204" pitchFamily="34" charset="-122"/>
              </a:rPr>
              <a:t>, 2018, 24(1): 133-145. e5.</a:t>
            </a:r>
            <a:endParaRPr lang="zh-CN" altLang="en-US" sz="1000" dirty="0">
              <a:latin typeface="Microsoft YaHei" panose="020B0503020204020204" pitchFamily="34" charset="-122"/>
              <a:ea typeface="Microsoft YaHei" panose="020B0503020204020204" pitchFamily="34" charset="-122"/>
            </a:endParaRPr>
          </a:p>
        </p:txBody>
      </p:sp>
      <p:sp>
        <p:nvSpPr>
          <p:cNvPr id="7" name="椭圆 6">
            <a:extLst>
              <a:ext uri="{FF2B5EF4-FFF2-40B4-BE49-F238E27FC236}">
                <a16:creationId xmlns:a16="http://schemas.microsoft.com/office/drawing/2014/main" id="{7612159B-5777-1145-97F8-6588488A8920}"/>
              </a:ext>
            </a:extLst>
          </p:cNvPr>
          <p:cNvSpPr/>
          <p:nvPr/>
        </p:nvSpPr>
        <p:spPr>
          <a:xfrm>
            <a:off x="595203" y="2460353"/>
            <a:ext cx="1162800" cy="11652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椭圆 10">
            <a:extLst>
              <a:ext uri="{FF2B5EF4-FFF2-40B4-BE49-F238E27FC236}">
                <a16:creationId xmlns:a16="http://schemas.microsoft.com/office/drawing/2014/main" id="{D3B19692-5F1C-DF48-A824-63E2604A7A98}"/>
              </a:ext>
            </a:extLst>
          </p:cNvPr>
          <p:cNvSpPr/>
          <p:nvPr/>
        </p:nvSpPr>
        <p:spPr>
          <a:xfrm rot="1229639">
            <a:off x="1440879" y="2554214"/>
            <a:ext cx="1639008" cy="252329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B0F0"/>
              </a:solidFill>
            </a:endParaRPr>
          </a:p>
        </p:txBody>
      </p:sp>
    </p:spTree>
    <p:extLst>
      <p:ext uri="{BB962C8B-B14F-4D97-AF65-F5344CB8AC3E}">
        <p14:creationId xmlns:p14="http://schemas.microsoft.com/office/powerpoint/2010/main" val="2108390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80436C1-03AE-FB4C-83FF-4F173DA838AA}"/>
              </a:ext>
            </a:extLst>
          </p:cNvPr>
          <p:cNvSpPr>
            <a:spLocks noGrp="1"/>
          </p:cNvSpPr>
          <p:nvPr>
            <p:ph type="title"/>
          </p:nvPr>
        </p:nvSpPr>
        <p:spPr>
          <a:xfrm>
            <a:off x="-330968" y="-153706"/>
            <a:ext cx="8610600" cy="1293028"/>
          </a:xfrm>
        </p:spPr>
        <p:txBody>
          <a:bodyPr>
            <a:normAutofit/>
          </a:bodyPr>
          <a:lstStyle/>
          <a:p>
            <a:r>
              <a:rPr lang="en-US" altLang="zh-CN" b="1" dirty="0" err="1">
                <a:latin typeface="Microsoft YaHei" panose="020B0503020204020204" pitchFamily="34" charset="-122"/>
                <a:ea typeface="Microsoft YaHei" panose="020B0503020204020204" pitchFamily="34" charset="-122"/>
                <a:cs typeface="+mn-cs"/>
              </a:rPr>
              <a:t>Sourcetracker</a:t>
            </a:r>
            <a:r>
              <a:rPr lang="zh-CN" altLang="en-US" b="1" dirty="0">
                <a:latin typeface="Microsoft YaHei" panose="020B0503020204020204" pitchFamily="34" charset="-122"/>
                <a:ea typeface="Microsoft YaHei" panose="020B0503020204020204" pitchFamily="34" charset="-122"/>
                <a:cs typeface="+mn-cs"/>
              </a:rPr>
              <a:t>结果呈现</a:t>
            </a:r>
          </a:p>
        </p:txBody>
      </p:sp>
      <p:sp>
        <p:nvSpPr>
          <p:cNvPr id="8" name="内容占位符 2">
            <a:extLst>
              <a:ext uri="{FF2B5EF4-FFF2-40B4-BE49-F238E27FC236}">
                <a16:creationId xmlns:a16="http://schemas.microsoft.com/office/drawing/2014/main" id="{7DD1044E-04C7-6645-999E-B6FFED3E9F10}"/>
              </a:ext>
            </a:extLst>
          </p:cNvPr>
          <p:cNvSpPr>
            <a:spLocks noGrp="1"/>
          </p:cNvSpPr>
          <p:nvPr>
            <p:ph idx="1"/>
          </p:nvPr>
        </p:nvSpPr>
        <p:spPr>
          <a:xfrm>
            <a:off x="5150772" y="3296545"/>
            <a:ext cx="2994775" cy="1846955"/>
          </a:xfrm>
        </p:spPr>
        <p:txBody>
          <a:bodyPr>
            <a:no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输出以样本为行、来源为列、填充比例值的表格以及相应的图形。</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可以选饼图、柱状图或箱线图，</a:t>
            </a:r>
            <a:r>
              <a:rPr kumimoji="1" lang="zh-CN" altLang="en-US" b="1" dirty="0">
                <a:solidFill>
                  <a:srgbClr val="00B0F0"/>
                </a:solidFill>
                <a:latin typeface="Microsoft YaHei" panose="020B0503020204020204" pitchFamily="34" charset="-122"/>
                <a:ea typeface="Microsoft YaHei" panose="020B0503020204020204" pitchFamily="34" charset="-122"/>
              </a:rPr>
              <a:t>堆积面积图</a:t>
            </a:r>
            <a:r>
              <a:rPr kumimoji="1" lang="zh-CN" altLang="en-US" dirty="0">
                <a:latin typeface="Microsoft YaHei" panose="020B0503020204020204" pitchFamily="34" charset="-122"/>
                <a:ea typeface="Microsoft YaHei" panose="020B0503020204020204" pitchFamily="34" charset="-122"/>
              </a:rPr>
              <a:t>是较适合展现时序数据的可视化形式。</a:t>
            </a:r>
            <a:endParaRPr kumimoji="1" lang="en-US" altLang="zh-CN"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42EE1EF2-651C-9B41-9E52-1620E503D273}"/>
              </a:ext>
            </a:extLst>
          </p:cNvPr>
          <p:cNvPicPr>
            <a:picLocks noChangeAspect="1"/>
          </p:cNvPicPr>
          <p:nvPr/>
        </p:nvPicPr>
        <p:blipFill>
          <a:blip r:embed="rId2"/>
          <a:stretch>
            <a:fillRect/>
          </a:stretch>
        </p:blipFill>
        <p:spPr>
          <a:xfrm>
            <a:off x="620859" y="742783"/>
            <a:ext cx="4296581" cy="4296581"/>
          </a:xfrm>
          <a:prstGeom prst="rect">
            <a:avLst/>
          </a:prstGeom>
          <a:solidFill>
            <a:schemeClr val="tx1"/>
          </a:solidFill>
        </p:spPr>
      </p:pic>
      <p:pic>
        <p:nvPicPr>
          <p:cNvPr id="6" name="Picture 2">
            <a:extLst>
              <a:ext uri="{FF2B5EF4-FFF2-40B4-BE49-F238E27FC236}">
                <a16:creationId xmlns:a16="http://schemas.microsoft.com/office/drawing/2014/main" id="{82CF171E-26A6-354A-9E9C-4AF14F3B71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86" r="5111" b="43089"/>
          <a:stretch/>
        </p:blipFill>
        <p:spPr bwMode="auto">
          <a:xfrm>
            <a:off x="5250019" y="742783"/>
            <a:ext cx="2895528" cy="241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27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strips(down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strips(downLeft)">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E3B636A-D398-C448-AE9B-035F53D9C4CB}"/>
              </a:ext>
            </a:extLst>
          </p:cNvPr>
          <p:cNvPicPr>
            <a:picLocks noChangeAspect="1"/>
          </p:cNvPicPr>
          <p:nvPr/>
        </p:nvPicPr>
        <p:blipFill>
          <a:blip r:embed="rId2"/>
          <a:stretch>
            <a:fillRect/>
          </a:stretch>
        </p:blipFill>
        <p:spPr>
          <a:xfrm>
            <a:off x="2981405" y="1243279"/>
            <a:ext cx="5305064" cy="3317555"/>
          </a:xfrm>
          <a:prstGeom prst="rect">
            <a:avLst/>
          </a:prstGeom>
        </p:spPr>
      </p:pic>
      <p:sp>
        <p:nvSpPr>
          <p:cNvPr id="8" name="标题 1">
            <a:extLst>
              <a:ext uri="{FF2B5EF4-FFF2-40B4-BE49-F238E27FC236}">
                <a16:creationId xmlns:a16="http://schemas.microsoft.com/office/drawing/2014/main" id="{D263AF3F-2D97-5F4A-86B2-7512788B7ABD}"/>
              </a:ext>
            </a:extLst>
          </p:cNvPr>
          <p:cNvSpPr>
            <a:spLocks noGrp="1"/>
          </p:cNvSpPr>
          <p:nvPr>
            <p:ph type="title"/>
          </p:nvPr>
        </p:nvSpPr>
        <p:spPr>
          <a:xfrm>
            <a:off x="-193509" y="-161535"/>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利用</a:t>
            </a:r>
            <a:r>
              <a:rPr lang="en-US" altLang="zh-CN" b="1" dirty="0">
                <a:latin typeface="Microsoft YaHei" panose="020B0503020204020204" pitchFamily="34" charset="-122"/>
                <a:ea typeface="Microsoft YaHei" panose="020B0503020204020204" pitchFamily="34" charset="-122"/>
                <a:cs typeface="+mn-cs"/>
              </a:rPr>
              <a:t>Feast</a:t>
            </a:r>
            <a:r>
              <a:rPr lang="zh-CN" altLang="en-US" b="1" dirty="0">
                <a:latin typeface="Microsoft YaHei" panose="020B0503020204020204" pitchFamily="34" charset="-122"/>
                <a:ea typeface="Microsoft YaHei" panose="020B0503020204020204" pitchFamily="34" charset="-122"/>
                <a:cs typeface="+mn-cs"/>
              </a:rPr>
              <a:t>溯源</a:t>
            </a:r>
          </a:p>
        </p:txBody>
      </p:sp>
      <p:sp>
        <p:nvSpPr>
          <p:cNvPr id="9" name="内容占位符 2">
            <a:extLst>
              <a:ext uri="{FF2B5EF4-FFF2-40B4-BE49-F238E27FC236}">
                <a16:creationId xmlns:a16="http://schemas.microsoft.com/office/drawing/2014/main" id="{F01A0D67-7C84-5C44-BE2C-2097AC54D179}"/>
              </a:ext>
            </a:extLst>
          </p:cNvPr>
          <p:cNvSpPr txBox="1">
            <a:spLocks/>
          </p:cNvSpPr>
          <p:nvPr/>
        </p:nvSpPr>
        <p:spPr>
          <a:xfrm>
            <a:off x="486595" y="544345"/>
            <a:ext cx="5371007" cy="19050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kumimoji="1" lang="en-US" altLang="zh-CN" sz="1650" dirty="0">
                <a:latin typeface="Microsoft YaHei" panose="020B0503020204020204" pitchFamily="34" charset="-122"/>
                <a:ea typeface="Microsoft YaHei" panose="020B0503020204020204" pitchFamily="34" charset="-122"/>
              </a:rPr>
              <a:t>1</a:t>
            </a:r>
            <a:r>
              <a:rPr kumimoji="1" lang="zh-CN" altLang="en-US" sz="1650" dirty="0">
                <a:latin typeface="Microsoft YaHei" panose="020B0503020204020204" pitchFamily="34" charset="-122"/>
                <a:ea typeface="Microsoft YaHei" panose="020B0503020204020204" pitchFamily="34" charset="-122"/>
              </a:rPr>
              <a:t>、输入数据：</a:t>
            </a:r>
            <a:endParaRPr kumimoji="1" lang="en-US" altLang="zh-CN" sz="1650" dirty="0">
              <a:latin typeface="Microsoft YaHei" panose="020B0503020204020204" pitchFamily="34" charset="-122"/>
              <a:ea typeface="Microsoft YaHei" panose="020B0503020204020204" pitchFamily="34" charset="-122"/>
            </a:endParaRPr>
          </a:p>
          <a:p>
            <a:pPr marL="0" indent="0">
              <a:buNone/>
            </a:pPr>
            <a:r>
              <a:rPr kumimoji="1" lang="zh-CN" altLang="en-US" sz="1650" b="1" dirty="0">
                <a:solidFill>
                  <a:srgbClr val="FF0000"/>
                </a:solidFill>
                <a:latin typeface="Microsoft YaHei" panose="020B0503020204020204" pitchFamily="34" charset="-122"/>
                <a:ea typeface="Microsoft YaHei" panose="020B0503020204020204" pitchFamily="34" charset="-122"/>
              </a:rPr>
              <a:t>样本信息表（</a:t>
            </a:r>
            <a:r>
              <a:rPr kumimoji="1" lang="en-US" altLang="zh-CN" sz="1650" b="1" dirty="0">
                <a:solidFill>
                  <a:srgbClr val="FF0000"/>
                </a:solidFill>
                <a:latin typeface="Microsoft YaHei" panose="020B0503020204020204" pitchFamily="34" charset="-122"/>
                <a:ea typeface="Microsoft YaHei" panose="020B0503020204020204" pitchFamily="34" charset="-122"/>
              </a:rPr>
              <a:t>metadata</a:t>
            </a:r>
            <a:r>
              <a:rPr kumimoji="1" lang="zh-CN" altLang="en-US" sz="1650" b="1" dirty="0">
                <a:solidFill>
                  <a:srgbClr val="FF0000"/>
                </a:solidFill>
                <a:latin typeface="Microsoft YaHei" panose="020B0503020204020204" pitchFamily="34" charset="-122"/>
                <a:ea typeface="Microsoft YaHei" panose="020B0503020204020204" pitchFamily="34" charset="-122"/>
              </a:rPr>
              <a:t>）</a:t>
            </a:r>
            <a:r>
              <a:rPr kumimoji="1" lang="zh-CN" altLang="en-US" sz="1650" dirty="0">
                <a:latin typeface="Microsoft YaHei" panose="020B0503020204020204" pitchFamily="34" charset="-122"/>
                <a:ea typeface="Microsoft YaHei" panose="020B0503020204020204" pitchFamily="34" charset="-122"/>
              </a:rPr>
              <a:t>、</a:t>
            </a:r>
            <a:r>
              <a:rPr kumimoji="1" lang="en-US" altLang="zh-CN" sz="1650" b="1" dirty="0">
                <a:solidFill>
                  <a:srgbClr val="00B0F0"/>
                </a:solidFill>
                <a:latin typeface="Microsoft YaHei" panose="020B0503020204020204" pitchFamily="34" charset="-122"/>
                <a:ea typeface="Microsoft YaHei" panose="020B0503020204020204" pitchFamily="34" charset="-122"/>
              </a:rPr>
              <a:t>OUT</a:t>
            </a:r>
            <a:r>
              <a:rPr kumimoji="1" lang="zh-CN" altLang="en-US" sz="1650" b="1" dirty="0">
                <a:solidFill>
                  <a:srgbClr val="00B0F0"/>
                </a:solidFill>
                <a:latin typeface="Microsoft YaHei" panose="020B0503020204020204" pitchFamily="34" charset="-122"/>
                <a:ea typeface="Microsoft YaHei" panose="020B0503020204020204" pitchFamily="34" charset="-122"/>
              </a:rPr>
              <a:t>丰度表</a:t>
            </a:r>
            <a:endParaRPr kumimoji="1" lang="en-US" altLang="zh-CN" sz="1650" b="1" dirty="0">
              <a:solidFill>
                <a:srgbClr val="00B0F0"/>
              </a:solidFill>
              <a:latin typeface="Microsoft YaHei" panose="020B0503020204020204" pitchFamily="34" charset="-122"/>
              <a:ea typeface="Microsoft YaHei" panose="020B0503020204020204" pitchFamily="34" charset="-122"/>
            </a:endParaRPr>
          </a:p>
          <a:p>
            <a:pPr marL="0" indent="0">
              <a:buNone/>
            </a:pPr>
            <a:r>
              <a:rPr kumimoji="1" lang="en-US" altLang="zh-CN" sz="1650" dirty="0">
                <a:latin typeface="Microsoft YaHei" panose="020B0503020204020204" pitchFamily="34" charset="-122"/>
                <a:ea typeface="Microsoft YaHei" panose="020B0503020204020204" pitchFamily="34" charset="-122"/>
              </a:rPr>
              <a:t>2</a:t>
            </a:r>
            <a:r>
              <a:rPr kumimoji="1" lang="zh-CN" altLang="en-US" sz="1650" dirty="0">
                <a:latin typeface="Microsoft YaHei" panose="020B0503020204020204" pitchFamily="34" charset="-122"/>
                <a:ea typeface="Microsoft YaHei" panose="020B0503020204020204" pitchFamily="34" charset="-122"/>
              </a:rPr>
              <a:t>、</a:t>
            </a:r>
            <a:r>
              <a:rPr kumimoji="1" lang="en-US" altLang="zh-CN" sz="1650" dirty="0">
                <a:latin typeface="Microsoft YaHei" panose="020B0503020204020204" pitchFamily="34" charset="-122"/>
                <a:ea typeface="Microsoft YaHei" panose="020B0503020204020204" pitchFamily="34" charset="-122"/>
              </a:rPr>
              <a:t>R</a:t>
            </a:r>
            <a:r>
              <a:rPr kumimoji="1" lang="zh-CN" altLang="en-US" sz="1650" dirty="0">
                <a:latin typeface="Microsoft YaHei" panose="020B0503020204020204" pitchFamily="34" charset="-122"/>
                <a:ea typeface="Microsoft YaHei" panose="020B0503020204020204" pitchFamily="34" charset="-122"/>
              </a:rPr>
              <a:t>脚本：</a:t>
            </a:r>
            <a:endParaRPr kumimoji="1" lang="en-US" altLang="zh-CN" sz="1650" dirty="0">
              <a:latin typeface="Microsoft YaHei" panose="020B0503020204020204" pitchFamily="34" charset="-122"/>
              <a:ea typeface="Microsoft YaHei" panose="020B0503020204020204" pitchFamily="34" charset="-122"/>
            </a:endParaRPr>
          </a:p>
          <a:p>
            <a:pPr marL="0" indent="0">
              <a:buNone/>
            </a:pPr>
            <a:r>
              <a:rPr kumimoji="1" lang="en-US" altLang="zh-CN" sz="1650" dirty="0" err="1">
                <a:latin typeface="Microsoft YaHei" panose="020B0503020204020204" pitchFamily="34" charset="-122"/>
                <a:ea typeface="Microsoft YaHei" panose="020B0503020204020204" pitchFamily="34" charset="-122"/>
              </a:rPr>
              <a:t>FEAST.Rmd</a:t>
            </a:r>
            <a:endParaRPr kumimoji="1" lang="en-US" altLang="zh-CN" sz="165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038DDF48-6E8A-D240-85E9-6FDA37C6C0E8}"/>
              </a:ext>
            </a:extLst>
          </p:cNvPr>
          <p:cNvSpPr/>
          <p:nvPr/>
        </p:nvSpPr>
        <p:spPr>
          <a:xfrm>
            <a:off x="540383" y="4672620"/>
            <a:ext cx="8527961" cy="400110"/>
          </a:xfrm>
          <a:prstGeom prst="rect">
            <a:avLst/>
          </a:prstGeom>
        </p:spPr>
        <p:txBody>
          <a:bodyPr wrap="square">
            <a:spAutoFit/>
          </a:bodyPr>
          <a:lstStyle/>
          <a:p>
            <a:r>
              <a:rPr lang="en" altLang="zh-CN" sz="1000" dirty="0" err="1">
                <a:latin typeface="Microsoft YaHei" panose="020B0503020204020204" pitchFamily="34" charset="-122"/>
                <a:ea typeface="Microsoft YaHei" panose="020B0503020204020204" pitchFamily="34" charset="-122"/>
              </a:rPr>
              <a:t>Shenhav</a:t>
            </a:r>
            <a:r>
              <a:rPr lang="en" altLang="zh-CN" sz="1000" dirty="0">
                <a:latin typeface="Microsoft YaHei" panose="020B0503020204020204" pitchFamily="34" charset="-122"/>
                <a:ea typeface="Microsoft YaHei" panose="020B0503020204020204" pitchFamily="34" charset="-122"/>
              </a:rPr>
              <a:t> L, Thompson M, Joseph T A, et al. FEAST: fast expectation-maximization for microbial source tracking. </a:t>
            </a:r>
            <a:r>
              <a:rPr lang="en" altLang="zh-CN" sz="1000" i="1" dirty="0">
                <a:latin typeface="Microsoft YaHei" panose="020B0503020204020204" pitchFamily="34" charset="-122"/>
                <a:ea typeface="Microsoft YaHei" panose="020B0503020204020204" pitchFamily="34" charset="-122"/>
              </a:rPr>
              <a:t>Nature Methods</a:t>
            </a:r>
            <a:r>
              <a:rPr lang="en" altLang="zh-CN" sz="1000" dirty="0">
                <a:latin typeface="Microsoft YaHei" panose="020B0503020204020204" pitchFamily="34" charset="-122"/>
                <a:ea typeface="Microsoft YaHei" panose="020B0503020204020204" pitchFamily="34" charset="-122"/>
              </a:rPr>
              <a:t>, 2019, 16(7): 627.</a:t>
            </a:r>
            <a:endParaRPr lang="zh-CN" altLang="en-US" sz="10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A8810EF5-82E4-544A-A90B-5FF8971E0F2B}"/>
              </a:ext>
            </a:extLst>
          </p:cNvPr>
          <p:cNvSpPr/>
          <p:nvPr/>
        </p:nvSpPr>
        <p:spPr>
          <a:xfrm>
            <a:off x="1194121" y="4191502"/>
            <a:ext cx="1787284" cy="369332"/>
          </a:xfrm>
          <a:prstGeom prst="rect">
            <a:avLst/>
          </a:prstGeom>
        </p:spPr>
        <p:txBody>
          <a:bodyPr wrap="none">
            <a:spAutoFit/>
          </a:bodyPr>
          <a:lstStyle/>
          <a:p>
            <a:r>
              <a:rPr lang="en-US" altLang="zh-CN" dirty="0">
                <a:latin typeface="Microsoft YaHei" panose="020B0503020204020204" pitchFamily="34" charset="-122"/>
                <a:ea typeface="Microsoft YaHei" panose="020B0503020204020204" pitchFamily="34" charset="-122"/>
              </a:rPr>
              <a:t>FEAST</a:t>
            </a:r>
            <a:r>
              <a:rPr lang="zh-CN" altLang="en-US" dirty="0">
                <a:latin typeface="Microsoft YaHei" panose="020B0503020204020204" pitchFamily="34" charset="-122"/>
                <a:ea typeface="Microsoft YaHei" panose="020B0503020204020204" pitchFamily="34" charset="-122"/>
              </a:rPr>
              <a:t>输出结果</a:t>
            </a:r>
          </a:p>
        </p:txBody>
      </p:sp>
    </p:spTree>
    <p:extLst>
      <p:ext uri="{BB962C8B-B14F-4D97-AF65-F5344CB8AC3E}">
        <p14:creationId xmlns:p14="http://schemas.microsoft.com/office/powerpoint/2010/main" val="3990613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BFD806C-2C21-A243-ADC0-06FC82158D98}"/>
              </a:ext>
            </a:extLst>
          </p:cNvPr>
          <p:cNvSpPr>
            <a:spLocks noGrp="1"/>
          </p:cNvSpPr>
          <p:nvPr>
            <p:ph type="title"/>
          </p:nvPr>
        </p:nvSpPr>
        <p:spPr>
          <a:xfrm>
            <a:off x="-446977" y="-154241"/>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时序数据中的状态间转换</a:t>
            </a:r>
          </a:p>
        </p:txBody>
      </p:sp>
      <p:sp>
        <p:nvSpPr>
          <p:cNvPr id="5" name="内容占位符 2">
            <a:extLst>
              <a:ext uri="{FF2B5EF4-FFF2-40B4-BE49-F238E27FC236}">
                <a16:creationId xmlns:a16="http://schemas.microsoft.com/office/drawing/2014/main" id="{D5888C5B-8738-4745-B7C5-466585A04C29}"/>
              </a:ext>
            </a:extLst>
          </p:cNvPr>
          <p:cNvSpPr>
            <a:spLocks noGrp="1"/>
          </p:cNvSpPr>
          <p:nvPr>
            <p:ph idx="1"/>
          </p:nvPr>
        </p:nvSpPr>
        <p:spPr>
          <a:xfrm>
            <a:off x="315456" y="773436"/>
            <a:ext cx="8504191" cy="1055787"/>
          </a:xfrm>
        </p:spPr>
        <p:txBody>
          <a:bodyPr>
            <a:normAutofit/>
          </a:bodyPr>
          <a:lstStyle/>
          <a:p>
            <a:r>
              <a:rPr kumimoji="1" lang="zh-CN" altLang="en-US" dirty="0">
                <a:latin typeface="Microsoft YaHei" panose="020B0503020204020204" pitchFamily="34" charset="-122"/>
                <a:ea typeface="Microsoft YaHei" panose="020B0503020204020204" pitchFamily="34" charset="-122"/>
              </a:rPr>
              <a:t>桑基图（</a:t>
            </a:r>
            <a:r>
              <a:rPr kumimoji="1" lang="en-US" altLang="zh-CN" dirty="0">
                <a:latin typeface="Microsoft YaHei" panose="020B0503020204020204" pitchFamily="34" charset="-122"/>
                <a:ea typeface="Microsoft YaHei" panose="020B0503020204020204" pitchFamily="34" charset="-122"/>
              </a:rPr>
              <a:t>Sankey</a:t>
            </a:r>
            <a:r>
              <a:rPr kumimoji="1" lang="zh-CN" altLang="en-US" dirty="0">
                <a:latin typeface="Microsoft YaHei" panose="020B0503020204020204" pitchFamily="34" charset="-122"/>
                <a:ea typeface="Microsoft YaHei" panose="020B0503020204020204" pitchFamily="34" charset="-122"/>
              </a:rPr>
              <a:t>）</a:t>
            </a:r>
            <a:r>
              <a:rPr lang="en-US" altLang="zh-CN" kern="0" dirty="0">
                <a:solidFill>
                  <a:srgbClr val="0000FF"/>
                </a:solidFill>
                <a:latin typeface="Times New Roman" panose="02020603050405020304" pitchFamily="18" charset="0"/>
                <a:cs typeface="Times New Roman" panose="02020603050405020304" pitchFamily="18" charset="0"/>
              </a:rPr>
              <a:t> </a:t>
            </a:r>
            <a:r>
              <a:rPr lang="en-US" altLang="zh-CN" kern="0" dirty="0">
                <a:solidFill>
                  <a:srgbClr val="00B0F0"/>
                </a:solidFill>
                <a:latin typeface="Microsoft YaHei" panose="020B0503020204020204" pitchFamily="34" charset="-122"/>
                <a:ea typeface="Microsoft YaHei" panose="020B0503020204020204" pitchFamily="34" charset="-122"/>
                <a:cs typeface="Times New Roman" panose="02020603050405020304" pitchFamily="18" charset="0"/>
              </a:rPr>
              <a:t>http://</a:t>
            </a:r>
            <a:r>
              <a:rPr lang="en-US" altLang="zh-CN" kern="0" dirty="0" err="1">
                <a:solidFill>
                  <a:srgbClr val="00B0F0"/>
                </a:solidFill>
                <a:latin typeface="Microsoft YaHei" panose="020B0503020204020204" pitchFamily="34" charset="-122"/>
                <a:ea typeface="Microsoft YaHei" panose="020B0503020204020204" pitchFamily="34" charset="-122"/>
                <a:cs typeface="Times New Roman" panose="02020603050405020304" pitchFamily="18" charset="0"/>
              </a:rPr>
              <a:t>sankey</a:t>
            </a:r>
            <a:r>
              <a:rPr lang="en-US" altLang="zh-CN" kern="0" dirty="0">
                <a:solidFill>
                  <a:srgbClr val="00B0F0"/>
                </a:solidFill>
                <a:latin typeface="Microsoft YaHei" panose="020B0503020204020204" pitchFamily="34" charset="-122"/>
                <a:ea typeface="Microsoft YaHei" panose="020B0503020204020204" pitchFamily="34" charset="-122"/>
                <a:cs typeface="Times New Roman" panose="02020603050405020304" pitchFamily="18" charset="0"/>
              </a:rPr>
              <a:t>-diagram-</a:t>
            </a:r>
            <a:r>
              <a:rPr lang="en-US" altLang="zh-CN" kern="0" dirty="0" err="1">
                <a:solidFill>
                  <a:srgbClr val="00B0F0"/>
                </a:solidFill>
                <a:latin typeface="Microsoft YaHei" panose="020B0503020204020204" pitchFamily="34" charset="-122"/>
                <a:ea typeface="Microsoft YaHei" panose="020B0503020204020204" pitchFamily="34" charset="-122"/>
                <a:cs typeface="Times New Roman" panose="02020603050405020304" pitchFamily="18" charset="0"/>
              </a:rPr>
              <a:t>generator.acquireprocure.com</a:t>
            </a:r>
            <a:endParaRPr kumimoji="1" lang="en-US" altLang="zh-CN" dirty="0">
              <a:solidFill>
                <a:srgbClr val="00B0F0"/>
              </a:solidFill>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马尔科夫链（</a:t>
            </a:r>
            <a:r>
              <a:rPr kumimoji="1" lang="en-US" altLang="zh-CN" dirty="0">
                <a:latin typeface="Microsoft YaHei" panose="020B0503020204020204" pitchFamily="34" charset="-122"/>
                <a:ea typeface="Microsoft YaHei" panose="020B0503020204020204" pitchFamily="34" charset="-122"/>
              </a:rPr>
              <a:t>R</a:t>
            </a:r>
            <a:r>
              <a:rPr kumimoji="1" lang="zh-CN" altLang="en-US" dirty="0">
                <a:latin typeface="Microsoft YaHei" panose="020B0503020204020204" pitchFamily="34" charset="-122"/>
                <a:ea typeface="Microsoft YaHei" panose="020B0503020204020204" pitchFamily="34" charset="-122"/>
              </a:rPr>
              <a:t>包</a:t>
            </a:r>
            <a:r>
              <a:rPr kumimoji="1" lang="en-US" altLang="zh-CN" dirty="0" err="1">
                <a:latin typeface="Microsoft YaHei" panose="020B0503020204020204" pitchFamily="34" charset="-122"/>
                <a:ea typeface="Microsoft YaHei" panose="020B0503020204020204" pitchFamily="34" charset="-122"/>
              </a:rPr>
              <a:t>Markovchain</a:t>
            </a:r>
            <a:r>
              <a:rPr kumimoji="1" lang="zh-CN" altLang="en-US" dirty="0">
                <a:latin typeface="Microsoft YaHei" panose="020B0503020204020204" pitchFamily="34" charset="-122"/>
                <a:ea typeface="Microsoft YaHei" panose="020B0503020204020204" pitchFamily="34" charset="-122"/>
              </a:rPr>
              <a:t>）</a:t>
            </a:r>
          </a:p>
        </p:txBody>
      </p:sp>
      <p:pic>
        <p:nvPicPr>
          <p:cNvPr id="19" name="图片 18">
            <a:extLst>
              <a:ext uri="{FF2B5EF4-FFF2-40B4-BE49-F238E27FC236}">
                <a16:creationId xmlns:a16="http://schemas.microsoft.com/office/drawing/2014/main" id="{71C94638-A75C-524F-8564-C73E6C770602}"/>
              </a:ext>
            </a:extLst>
          </p:cNvPr>
          <p:cNvPicPr>
            <a:picLocks noChangeAspect="1"/>
          </p:cNvPicPr>
          <p:nvPr/>
        </p:nvPicPr>
        <p:blipFill>
          <a:blip r:embed="rId2"/>
          <a:stretch>
            <a:fillRect/>
          </a:stretch>
        </p:blipFill>
        <p:spPr>
          <a:xfrm>
            <a:off x="376930" y="1574310"/>
            <a:ext cx="3323451" cy="2597424"/>
          </a:xfrm>
          <a:prstGeom prst="rect">
            <a:avLst/>
          </a:prstGeom>
        </p:spPr>
      </p:pic>
      <p:grpSp>
        <p:nvGrpSpPr>
          <p:cNvPr id="20" name="组合 19">
            <a:extLst>
              <a:ext uri="{FF2B5EF4-FFF2-40B4-BE49-F238E27FC236}">
                <a16:creationId xmlns:a16="http://schemas.microsoft.com/office/drawing/2014/main" id="{01D07EAE-5CC8-D145-968B-6F7EAF38392C}"/>
              </a:ext>
            </a:extLst>
          </p:cNvPr>
          <p:cNvGrpSpPr/>
          <p:nvPr/>
        </p:nvGrpSpPr>
        <p:grpSpPr>
          <a:xfrm>
            <a:off x="3700381" y="1247422"/>
            <a:ext cx="5180739" cy="2924319"/>
            <a:chOff x="5719156" y="3568556"/>
            <a:chExt cx="5180739" cy="2924319"/>
          </a:xfrm>
        </p:grpSpPr>
        <p:pic>
          <p:nvPicPr>
            <p:cNvPr id="21" name="图片 20">
              <a:extLst>
                <a:ext uri="{FF2B5EF4-FFF2-40B4-BE49-F238E27FC236}">
                  <a16:creationId xmlns:a16="http://schemas.microsoft.com/office/drawing/2014/main" id="{A3836AF4-252F-7A4A-A147-C0BACCF18037}"/>
                </a:ext>
              </a:extLst>
            </p:cNvPr>
            <p:cNvPicPr>
              <a:picLocks noChangeAspect="1"/>
            </p:cNvPicPr>
            <p:nvPr/>
          </p:nvPicPr>
          <p:blipFill>
            <a:blip r:embed="rId3"/>
            <a:stretch>
              <a:fillRect/>
            </a:stretch>
          </p:blipFill>
          <p:spPr>
            <a:xfrm>
              <a:off x="5796403" y="3610120"/>
              <a:ext cx="5103492" cy="2882755"/>
            </a:xfrm>
            <a:prstGeom prst="rect">
              <a:avLst/>
            </a:prstGeom>
          </p:spPr>
        </p:pic>
        <p:sp>
          <p:nvSpPr>
            <p:cNvPr id="22" name="矩形 21">
              <a:extLst>
                <a:ext uri="{FF2B5EF4-FFF2-40B4-BE49-F238E27FC236}">
                  <a16:creationId xmlns:a16="http://schemas.microsoft.com/office/drawing/2014/main" id="{FA42516F-B33A-C44F-BF74-B437F39B9FC1}"/>
                </a:ext>
              </a:extLst>
            </p:cNvPr>
            <p:cNvSpPr/>
            <p:nvPr/>
          </p:nvSpPr>
          <p:spPr>
            <a:xfrm>
              <a:off x="5719156" y="3610120"/>
              <a:ext cx="315884" cy="288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B7330B9A-D822-0944-A708-DE3BAA40896A}"/>
                </a:ext>
              </a:extLst>
            </p:cNvPr>
            <p:cNvSpPr/>
            <p:nvPr/>
          </p:nvSpPr>
          <p:spPr>
            <a:xfrm>
              <a:off x="8373087" y="3568556"/>
              <a:ext cx="315884" cy="288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4" name="矩形 23">
            <a:extLst>
              <a:ext uri="{FF2B5EF4-FFF2-40B4-BE49-F238E27FC236}">
                <a16:creationId xmlns:a16="http://schemas.microsoft.com/office/drawing/2014/main" id="{8777CC39-7BF9-D549-B1E0-512841A3F08C}"/>
              </a:ext>
            </a:extLst>
          </p:cNvPr>
          <p:cNvSpPr/>
          <p:nvPr/>
        </p:nvSpPr>
        <p:spPr>
          <a:xfrm>
            <a:off x="312264" y="4682849"/>
            <a:ext cx="8527961" cy="400110"/>
          </a:xfrm>
          <a:prstGeom prst="rect">
            <a:avLst/>
          </a:prstGeom>
        </p:spPr>
        <p:txBody>
          <a:bodyPr wrap="square">
            <a:spAutoFit/>
          </a:bodyPr>
          <a:lstStyle/>
          <a:p>
            <a:r>
              <a:rPr lang="en" altLang="zh-CN" sz="1000" dirty="0" err="1">
                <a:latin typeface="Microsoft YaHei" panose="020B0503020204020204" pitchFamily="34" charset="-122"/>
                <a:ea typeface="Microsoft YaHei" panose="020B0503020204020204" pitchFamily="34" charset="-122"/>
              </a:rPr>
              <a:t>DiGiulio</a:t>
            </a:r>
            <a:r>
              <a:rPr lang="en" altLang="zh-CN" sz="1000" dirty="0">
                <a:latin typeface="Microsoft YaHei" panose="020B0503020204020204" pitchFamily="34" charset="-122"/>
                <a:ea typeface="Microsoft YaHei" panose="020B0503020204020204" pitchFamily="34" charset="-122"/>
              </a:rPr>
              <a:t> D B, Callahan B J, </a:t>
            </a:r>
            <a:r>
              <a:rPr lang="en" altLang="zh-CN" sz="1000" dirty="0" err="1">
                <a:latin typeface="Microsoft YaHei" panose="020B0503020204020204" pitchFamily="34" charset="-122"/>
                <a:ea typeface="Microsoft YaHei" panose="020B0503020204020204" pitchFamily="34" charset="-122"/>
              </a:rPr>
              <a:t>McMurdie</a:t>
            </a:r>
            <a:r>
              <a:rPr lang="en" altLang="zh-CN" sz="1000" dirty="0">
                <a:latin typeface="Microsoft YaHei" panose="020B0503020204020204" pitchFamily="34" charset="-122"/>
                <a:ea typeface="Microsoft YaHei" panose="020B0503020204020204" pitchFamily="34" charset="-122"/>
              </a:rPr>
              <a:t> P J, et al. Temporal and spatial variation of the human microbiota during pregnancy. </a:t>
            </a:r>
            <a:r>
              <a:rPr lang="en" altLang="zh-CN" sz="1000" i="1" dirty="0">
                <a:latin typeface="Microsoft YaHei" panose="020B0503020204020204" pitchFamily="34" charset="-122"/>
                <a:ea typeface="Microsoft YaHei" panose="020B0503020204020204" pitchFamily="34" charset="-122"/>
              </a:rPr>
              <a:t>Proceedings of the National Academy of Sciences</a:t>
            </a:r>
            <a:r>
              <a:rPr lang="en" altLang="zh-CN" sz="1000" dirty="0">
                <a:latin typeface="Microsoft YaHei" panose="020B0503020204020204" pitchFamily="34" charset="-122"/>
                <a:ea typeface="Microsoft YaHei" panose="020B0503020204020204" pitchFamily="34" charset="-122"/>
              </a:rPr>
              <a:t>, 2015, 112(35): 11060-11065.</a:t>
            </a:r>
            <a:endParaRPr lang="zh-CN" altLang="en-US" sz="1000" dirty="0">
              <a:latin typeface="Microsoft YaHei" panose="020B0503020204020204" pitchFamily="34" charset="-122"/>
              <a:ea typeface="Microsoft YaHei" panose="020B0503020204020204" pitchFamily="34" charset="-122"/>
            </a:endParaRPr>
          </a:p>
        </p:txBody>
      </p:sp>
      <p:sp>
        <p:nvSpPr>
          <p:cNvPr id="25" name="内容占位符 2">
            <a:extLst>
              <a:ext uri="{FF2B5EF4-FFF2-40B4-BE49-F238E27FC236}">
                <a16:creationId xmlns:a16="http://schemas.microsoft.com/office/drawing/2014/main" id="{C2071F94-E960-F447-BBB5-163F797E5C5A}"/>
              </a:ext>
            </a:extLst>
          </p:cNvPr>
          <p:cNvSpPr txBox="1">
            <a:spLocks/>
          </p:cNvSpPr>
          <p:nvPr/>
        </p:nvSpPr>
        <p:spPr>
          <a:xfrm>
            <a:off x="312264" y="4285665"/>
            <a:ext cx="8662687" cy="822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just">
              <a:lnSpc>
                <a:spcPct val="100000"/>
              </a:lnSpc>
            </a:pPr>
            <a:r>
              <a:rPr kumimoji="1" lang="zh-CN" altLang="en-US" sz="1650" dirty="0">
                <a:latin typeface="Microsoft YaHei" panose="020B0503020204020204" pitchFamily="34" charset="-122"/>
                <a:ea typeface="Microsoft YaHei" panose="020B0503020204020204" pitchFamily="34" charset="-122"/>
              </a:rPr>
              <a:t>随孕周增长，孕妇菌群各种群落状态类型（</a:t>
            </a:r>
            <a:r>
              <a:rPr kumimoji="1" lang="en-US" altLang="zh-CN" sz="1650" dirty="0">
                <a:latin typeface="Microsoft YaHei" panose="020B0503020204020204" pitchFamily="34" charset="-122"/>
                <a:ea typeface="Microsoft YaHei" panose="020B0503020204020204" pitchFamily="34" charset="-122"/>
              </a:rPr>
              <a:t>Community State Type</a:t>
            </a:r>
            <a:r>
              <a:rPr kumimoji="1" lang="zh-CN" altLang="en-US" sz="1650" dirty="0">
                <a:latin typeface="Microsoft YaHei" panose="020B0503020204020204" pitchFamily="34" charset="-122"/>
                <a:ea typeface="Microsoft YaHei" panose="020B0503020204020204" pitchFamily="34" charset="-122"/>
              </a:rPr>
              <a:t>）的自转率和它转率。</a:t>
            </a:r>
            <a:endParaRPr kumimoji="1" lang="en-US" altLang="zh-CN" sz="165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9657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strips(downLeft)">
                                      <p:cBhvr>
                                        <p:cTn id="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BFD806C-2C21-A243-ADC0-06FC82158D98}"/>
              </a:ext>
            </a:extLst>
          </p:cNvPr>
          <p:cNvSpPr>
            <a:spLocks noGrp="1"/>
          </p:cNvSpPr>
          <p:nvPr>
            <p:ph type="title"/>
          </p:nvPr>
        </p:nvSpPr>
        <p:spPr>
          <a:xfrm>
            <a:off x="-514578" y="-163918"/>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桑基图和马尔科夫链绘制方法</a:t>
            </a:r>
          </a:p>
        </p:txBody>
      </p:sp>
      <p:sp>
        <p:nvSpPr>
          <p:cNvPr id="5" name="内容占位符 2">
            <a:extLst>
              <a:ext uri="{FF2B5EF4-FFF2-40B4-BE49-F238E27FC236}">
                <a16:creationId xmlns:a16="http://schemas.microsoft.com/office/drawing/2014/main" id="{D5888C5B-8738-4745-B7C5-466585A04C29}"/>
              </a:ext>
            </a:extLst>
          </p:cNvPr>
          <p:cNvSpPr>
            <a:spLocks noGrp="1"/>
          </p:cNvSpPr>
          <p:nvPr>
            <p:ph idx="1"/>
          </p:nvPr>
        </p:nvSpPr>
        <p:spPr>
          <a:xfrm>
            <a:off x="369247" y="741059"/>
            <a:ext cx="8504191" cy="771362"/>
          </a:xfrm>
        </p:spPr>
        <p:txBody>
          <a:bodyPr>
            <a:normAutofit/>
          </a:bodyPr>
          <a:lstStyle/>
          <a:p>
            <a:r>
              <a:rPr kumimoji="1" lang="zh-CN" altLang="en-US" dirty="0">
                <a:latin typeface="Microsoft YaHei" panose="020B0503020204020204" pitchFamily="34" charset="-122"/>
                <a:ea typeface="Microsoft YaHei" panose="020B0503020204020204" pitchFamily="34" charset="-122"/>
              </a:rPr>
              <a:t>桑基图（</a:t>
            </a:r>
            <a:r>
              <a:rPr kumimoji="1" lang="en-US" altLang="zh-CN" dirty="0">
                <a:latin typeface="Microsoft YaHei" panose="020B0503020204020204" pitchFamily="34" charset="-122"/>
                <a:ea typeface="Microsoft YaHei" panose="020B0503020204020204" pitchFamily="34" charset="-122"/>
              </a:rPr>
              <a:t>Sankey</a:t>
            </a:r>
            <a:r>
              <a:rPr kumimoji="1" lang="zh-CN" altLang="en-US" dirty="0">
                <a:latin typeface="Microsoft YaHei" panose="020B0503020204020204" pitchFamily="34" charset="-122"/>
                <a:ea typeface="Microsoft YaHei" panose="020B0503020204020204" pitchFamily="34" charset="-122"/>
              </a:rPr>
              <a:t>）</a:t>
            </a:r>
            <a:r>
              <a:rPr lang="en-US" altLang="zh-CN" kern="0" dirty="0">
                <a:solidFill>
                  <a:srgbClr val="0000FF"/>
                </a:solidFill>
                <a:latin typeface="Times New Roman" panose="02020603050405020304" pitchFamily="18" charset="0"/>
                <a:cs typeface="Times New Roman" panose="02020603050405020304" pitchFamily="18" charset="0"/>
              </a:rPr>
              <a:t> </a:t>
            </a:r>
            <a:r>
              <a:rPr lang="en-US" altLang="zh-CN" kern="0" dirty="0">
                <a:solidFill>
                  <a:srgbClr val="00B0F0"/>
                </a:solidFill>
                <a:latin typeface="Microsoft YaHei" panose="020B0503020204020204" pitchFamily="34" charset="-122"/>
                <a:ea typeface="Microsoft YaHei" panose="020B0503020204020204" pitchFamily="34" charset="-122"/>
                <a:cs typeface="Times New Roman" panose="02020603050405020304" pitchFamily="18" charset="0"/>
              </a:rPr>
              <a:t>http://</a:t>
            </a:r>
            <a:r>
              <a:rPr lang="en-US" altLang="zh-CN" kern="0" dirty="0" err="1">
                <a:solidFill>
                  <a:srgbClr val="00B0F0"/>
                </a:solidFill>
                <a:latin typeface="Microsoft YaHei" panose="020B0503020204020204" pitchFamily="34" charset="-122"/>
                <a:ea typeface="Microsoft YaHei" panose="020B0503020204020204" pitchFamily="34" charset="-122"/>
                <a:cs typeface="Times New Roman" panose="02020603050405020304" pitchFamily="18" charset="0"/>
              </a:rPr>
              <a:t>sankey</a:t>
            </a:r>
            <a:r>
              <a:rPr lang="en-US" altLang="zh-CN" kern="0" dirty="0">
                <a:solidFill>
                  <a:srgbClr val="00B0F0"/>
                </a:solidFill>
                <a:latin typeface="Microsoft YaHei" panose="020B0503020204020204" pitchFamily="34" charset="-122"/>
                <a:ea typeface="Microsoft YaHei" panose="020B0503020204020204" pitchFamily="34" charset="-122"/>
                <a:cs typeface="Times New Roman" panose="02020603050405020304" pitchFamily="18" charset="0"/>
              </a:rPr>
              <a:t>-diagram-</a:t>
            </a:r>
            <a:r>
              <a:rPr lang="en-US" altLang="zh-CN" kern="0" dirty="0" err="1">
                <a:solidFill>
                  <a:srgbClr val="00B0F0"/>
                </a:solidFill>
                <a:latin typeface="Microsoft YaHei" panose="020B0503020204020204" pitchFamily="34" charset="-122"/>
                <a:ea typeface="Microsoft YaHei" panose="020B0503020204020204" pitchFamily="34" charset="-122"/>
                <a:cs typeface="Times New Roman" panose="02020603050405020304" pitchFamily="18" charset="0"/>
              </a:rPr>
              <a:t>generator.acquireprocure.com</a:t>
            </a:r>
            <a:endParaRPr kumimoji="1" lang="en-US" altLang="zh-CN" dirty="0">
              <a:solidFill>
                <a:srgbClr val="00B0F0"/>
              </a:solidFill>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马尔科夫链（</a:t>
            </a:r>
            <a:r>
              <a:rPr kumimoji="1" lang="en-US" altLang="zh-CN" dirty="0">
                <a:latin typeface="Microsoft YaHei" panose="020B0503020204020204" pitchFamily="34" charset="-122"/>
                <a:ea typeface="Microsoft YaHei" panose="020B0503020204020204" pitchFamily="34" charset="-122"/>
              </a:rPr>
              <a:t>R</a:t>
            </a:r>
            <a:r>
              <a:rPr kumimoji="1" lang="zh-CN" altLang="en-US" dirty="0">
                <a:latin typeface="Microsoft YaHei" panose="020B0503020204020204" pitchFamily="34" charset="-122"/>
                <a:ea typeface="Microsoft YaHei" panose="020B0503020204020204" pitchFamily="34" charset="-122"/>
              </a:rPr>
              <a:t>包</a:t>
            </a:r>
            <a:r>
              <a:rPr kumimoji="1" lang="en-US" altLang="zh-CN" dirty="0" err="1">
                <a:latin typeface="Microsoft YaHei" panose="020B0503020204020204" pitchFamily="34" charset="-122"/>
                <a:ea typeface="Microsoft YaHei" panose="020B0503020204020204" pitchFamily="34" charset="-122"/>
              </a:rPr>
              <a:t>Markovchain</a:t>
            </a:r>
            <a:r>
              <a:rPr kumimoji="1" lang="zh-CN" altLang="en-US" dirty="0">
                <a:latin typeface="Microsoft YaHei" panose="020B0503020204020204" pitchFamily="34" charset="-122"/>
                <a:ea typeface="Microsoft YaHei" panose="020B0503020204020204" pitchFamily="34" charset="-122"/>
              </a:rPr>
              <a:t>）</a:t>
            </a:r>
          </a:p>
        </p:txBody>
      </p:sp>
      <p:grpSp>
        <p:nvGrpSpPr>
          <p:cNvPr id="16" name="组合 15">
            <a:extLst>
              <a:ext uri="{FF2B5EF4-FFF2-40B4-BE49-F238E27FC236}">
                <a16:creationId xmlns:a16="http://schemas.microsoft.com/office/drawing/2014/main" id="{DE3DD266-50CF-2A47-8189-2B503FF1C0EE}"/>
              </a:ext>
            </a:extLst>
          </p:cNvPr>
          <p:cNvGrpSpPr/>
          <p:nvPr/>
        </p:nvGrpSpPr>
        <p:grpSpPr>
          <a:xfrm>
            <a:off x="3079347" y="1134928"/>
            <a:ext cx="5565551" cy="3973189"/>
            <a:chOff x="3315562" y="2043669"/>
            <a:chExt cx="5565551" cy="3973189"/>
          </a:xfrm>
        </p:grpSpPr>
        <p:pic>
          <p:nvPicPr>
            <p:cNvPr id="6" name="图片 5">
              <a:extLst>
                <a:ext uri="{FF2B5EF4-FFF2-40B4-BE49-F238E27FC236}">
                  <a16:creationId xmlns:a16="http://schemas.microsoft.com/office/drawing/2014/main" id="{676F7E4D-28C1-D344-8740-E66E0F776D62}"/>
                </a:ext>
              </a:extLst>
            </p:cNvPr>
            <p:cNvPicPr>
              <a:picLocks noChangeAspect="1"/>
            </p:cNvPicPr>
            <p:nvPr/>
          </p:nvPicPr>
          <p:blipFill rotWithShape="1">
            <a:blip r:embed="rId2"/>
            <a:srcRect b="29593"/>
            <a:stretch/>
          </p:blipFill>
          <p:spPr>
            <a:xfrm>
              <a:off x="3315562" y="3110543"/>
              <a:ext cx="5188495" cy="2905156"/>
            </a:xfrm>
            <a:prstGeom prst="rect">
              <a:avLst/>
            </a:prstGeom>
          </p:spPr>
        </p:pic>
        <p:sp>
          <p:nvSpPr>
            <p:cNvPr id="7" name="矩形 6">
              <a:extLst>
                <a:ext uri="{FF2B5EF4-FFF2-40B4-BE49-F238E27FC236}">
                  <a16:creationId xmlns:a16="http://schemas.microsoft.com/office/drawing/2014/main" id="{D6705D79-7BD2-364E-B210-9044E422D569}"/>
                </a:ext>
              </a:extLst>
            </p:cNvPr>
            <p:cNvSpPr/>
            <p:nvPr/>
          </p:nvSpPr>
          <p:spPr>
            <a:xfrm>
              <a:off x="6780277" y="3376588"/>
              <a:ext cx="547615" cy="263911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0ACC723D-F2D3-8D42-9566-D73BD76C6530}"/>
                </a:ext>
              </a:extLst>
            </p:cNvPr>
            <p:cNvSpPr/>
            <p:nvPr/>
          </p:nvSpPr>
          <p:spPr>
            <a:xfrm>
              <a:off x="4594775" y="3370587"/>
              <a:ext cx="1279214" cy="264627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5939AEAC-3C34-3C4A-A397-2965703AF013}"/>
                </a:ext>
              </a:extLst>
            </p:cNvPr>
            <p:cNvSpPr/>
            <p:nvPr/>
          </p:nvSpPr>
          <p:spPr>
            <a:xfrm>
              <a:off x="7956441" y="3376588"/>
              <a:ext cx="547615" cy="263911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D91E92D-4AEB-FA43-AA7C-164EFE672049}"/>
                </a:ext>
              </a:extLst>
            </p:cNvPr>
            <p:cNvSpPr txBox="1"/>
            <p:nvPr/>
          </p:nvSpPr>
          <p:spPr>
            <a:xfrm>
              <a:off x="4706251" y="2043669"/>
              <a:ext cx="1166693" cy="369332"/>
            </a:xfrm>
            <a:prstGeom prst="rect">
              <a:avLst/>
            </a:prstGeom>
            <a:noFill/>
          </p:spPr>
          <p:txBody>
            <a:bodyPr wrap="squar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样本</a:t>
              </a:r>
              <a:r>
                <a:rPr kumimoji="1" lang="en-US" altLang="zh-CN" dirty="0">
                  <a:solidFill>
                    <a:srgbClr val="00B0F0"/>
                  </a:solidFill>
                  <a:latin typeface="Microsoft YaHei" panose="020B0503020204020204" pitchFamily="34" charset="-122"/>
                  <a:ea typeface="Microsoft YaHei" panose="020B0503020204020204" pitchFamily="34" charset="-122"/>
                </a:rPr>
                <a:t>ID</a:t>
              </a:r>
              <a:r>
                <a:rPr kumimoji="1" lang="zh-CN" altLang="en-US" dirty="0">
                  <a:solidFill>
                    <a:srgbClr val="00B0F0"/>
                  </a:solidFill>
                  <a:latin typeface="Microsoft YaHei" panose="020B0503020204020204" pitchFamily="34" charset="-122"/>
                  <a:ea typeface="Microsoft YaHei" panose="020B0503020204020204" pitchFamily="34" charset="-122"/>
                </a:rPr>
                <a:t>号</a:t>
              </a:r>
            </a:p>
          </p:txBody>
        </p:sp>
        <p:sp>
          <p:nvSpPr>
            <p:cNvPr id="11" name="文本框 10">
              <a:extLst>
                <a:ext uri="{FF2B5EF4-FFF2-40B4-BE49-F238E27FC236}">
                  <a16:creationId xmlns:a16="http://schemas.microsoft.com/office/drawing/2014/main" id="{8C5E64A9-50C7-974E-BB90-F237D059531E}"/>
                </a:ext>
              </a:extLst>
            </p:cNvPr>
            <p:cNvSpPr txBox="1"/>
            <p:nvPr/>
          </p:nvSpPr>
          <p:spPr>
            <a:xfrm>
              <a:off x="6434948" y="2043669"/>
              <a:ext cx="1238272" cy="369332"/>
            </a:xfrm>
            <a:prstGeom prst="rect">
              <a:avLst/>
            </a:prstGeom>
            <a:noFill/>
          </p:spPr>
          <p:txBody>
            <a:bodyPr wrap="squar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取样时间</a:t>
              </a:r>
            </a:p>
          </p:txBody>
        </p:sp>
        <p:sp>
          <p:nvSpPr>
            <p:cNvPr id="12" name="文本框 11">
              <a:extLst>
                <a:ext uri="{FF2B5EF4-FFF2-40B4-BE49-F238E27FC236}">
                  <a16:creationId xmlns:a16="http://schemas.microsoft.com/office/drawing/2014/main" id="{2C8258D5-194F-B84A-8F60-B0477FD70890}"/>
                </a:ext>
              </a:extLst>
            </p:cNvPr>
            <p:cNvSpPr txBox="1"/>
            <p:nvPr/>
          </p:nvSpPr>
          <p:spPr>
            <a:xfrm>
              <a:off x="7579382" y="2057065"/>
              <a:ext cx="1301731" cy="369332"/>
            </a:xfrm>
            <a:prstGeom prst="rect">
              <a:avLst/>
            </a:prstGeom>
            <a:noFill/>
          </p:spPr>
          <p:txBody>
            <a:bodyPr wrap="squar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分组</a:t>
              </a:r>
              <a:r>
                <a:rPr kumimoji="1" lang="en-US" altLang="zh-CN" dirty="0">
                  <a:solidFill>
                    <a:srgbClr val="00B0F0"/>
                  </a:solidFill>
                  <a:latin typeface="Microsoft YaHei" panose="020B0503020204020204" pitchFamily="34" charset="-122"/>
                  <a:ea typeface="Microsoft YaHei" panose="020B0503020204020204" pitchFamily="34" charset="-122"/>
                </a:rPr>
                <a:t>/</a:t>
              </a:r>
              <a:r>
                <a:rPr kumimoji="1" lang="zh-CN" altLang="en-US" dirty="0">
                  <a:solidFill>
                    <a:srgbClr val="00B0F0"/>
                  </a:solidFill>
                  <a:latin typeface="Microsoft YaHei" panose="020B0503020204020204" pitchFamily="34" charset="-122"/>
                  <a:ea typeface="Microsoft YaHei" panose="020B0503020204020204" pitchFamily="34" charset="-122"/>
                </a:rPr>
                <a:t>归类</a:t>
              </a:r>
            </a:p>
          </p:txBody>
        </p:sp>
        <p:sp>
          <p:nvSpPr>
            <p:cNvPr id="13" name="右箭头 12">
              <a:extLst>
                <a:ext uri="{FF2B5EF4-FFF2-40B4-BE49-F238E27FC236}">
                  <a16:creationId xmlns:a16="http://schemas.microsoft.com/office/drawing/2014/main" id="{85AB51A5-9016-AC44-AF0A-86657EB0112A}"/>
                </a:ext>
              </a:extLst>
            </p:cNvPr>
            <p:cNvSpPr/>
            <p:nvPr/>
          </p:nvSpPr>
          <p:spPr>
            <a:xfrm rot="16200000" flipV="1">
              <a:off x="4961208" y="2618754"/>
              <a:ext cx="565564" cy="24204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3F9C55CA-244D-8240-85DF-3EFBE06F403B}"/>
                </a:ext>
              </a:extLst>
            </p:cNvPr>
            <p:cNvSpPr/>
            <p:nvPr/>
          </p:nvSpPr>
          <p:spPr>
            <a:xfrm rot="16200000" flipV="1">
              <a:off x="7934253" y="2618754"/>
              <a:ext cx="565564" cy="24204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D78EE00A-C12D-B14D-859C-7F924481CA53}"/>
                </a:ext>
              </a:extLst>
            </p:cNvPr>
            <p:cNvSpPr/>
            <p:nvPr/>
          </p:nvSpPr>
          <p:spPr>
            <a:xfrm rot="16200000" flipV="1">
              <a:off x="6775921" y="2618754"/>
              <a:ext cx="565564" cy="24204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7" name="图片 16">
            <a:extLst>
              <a:ext uri="{FF2B5EF4-FFF2-40B4-BE49-F238E27FC236}">
                <a16:creationId xmlns:a16="http://schemas.microsoft.com/office/drawing/2014/main" id="{2F029471-0FED-6A49-9E2B-C33C06F02E2E}"/>
              </a:ext>
            </a:extLst>
          </p:cNvPr>
          <p:cNvPicPr>
            <a:picLocks noChangeAspect="1"/>
          </p:cNvPicPr>
          <p:nvPr/>
        </p:nvPicPr>
        <p:blipFill rotWithShape="1">
          <a:blip r:embed="rId3"/>
          <a:srcRect l="15784" t="11213" r="11882" b="13647"/>
          <a:stretch/>
        </p:blipFill>
        <p:spPr>
          <a:xfrm>
            <a:off x="677819" y="3117841"/>
            <a:ext cx="1936324" cy="2011432"/>
          </a:xfrm>
          <a:prstGeom prst="rect">
            <a:avLst/>
          </a:prstGeom>
          <a:solidFill>
            <a:schemeClr val="tx1"/>
          </a:solidFill>
        </p:spPr>
      </p:pic>
      <p:pic>
        <p:nvPicPr>
          <p:cNvPr id="18" name="图片 17">
            <a:extLst>
              <a:ext uri="{FF2B5EF4-FFF2-40B4-BE49-F238E27FC236}">
                <a16:creationId xmlns:a16="http://schemas.microsoft.com/office/drawing/2014/main" id="{382DDDC6-E493-2E40-BB40-3FA07AA36BBC}"/>
              </a:ext>
            </a:extLst>
          </p:cNvPr>
          <p:cNvPicPr>
            <a:picLocks noChangeAspect="1"/>
          </p:cNvPicPr>
          <p:nvPr/>
        </p:nvPicPr>
        <p:blipFill rotWithShape="1">
          <a:blip r:embed="rId4"/>
          <a:srcRect l="2994" r="22880" b="5694"/>
          <a:stretch/>
        </p:blipFill>
        <p:spPr>
          <a:xfrm>
            <a:off x="679919" y="1420012"/>
            <a:ext cx="2065964" cy="1670775"/>
          </a:xfrm>
          <a:prstGeom prst="rect">
            <a:avLst/>
          </a:prstGeom>
        </p:spPr>
      </p:pic>
    </p:spTree>
    <p:extLst>
      <p:ext uri="{BB962C8B-B14F-4D97-AF65-F5344CB8AC3E}">
        <p14:creationId xmlns:p14="http://schemas.microsoft.com/office/powerpoint/2010/main" val="379309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971E2DE-3D83-E44F-B973-CDA33C25B1DC}"/>
              </a:ext>
            </a:extLst>
          </p:cNvPr>
          <p:cNvSpPr>
            <a:spLocks noGrp="1"/>
          </p:cNvSpPr>
          <p:nvPr>
            <p:ph type="title"/>
          </p:nvPr>
        </p:nvSpPr>
        <p:spPr>
          <a:xfrm>
            <a:off x="-439398" y="-147343"/>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基于时序数据的有向互作网络</a:t>
            </a:r>
          </a:p>
        </p:txBody>
      </p:sp>
      <p:sp>
        <p:nvSpPr>
          <p:cNvPr id="6" name="内容占位符 2">
            <a:extLst>
              <a:ext uri="{FF2B5EF4-FFF2-40B4-BE49-F238E27FC236}">
                <a16:creationId xmlns:a16="http://schemas.microsoft.com/office/drawing/2014/main" id="{AE5FB5CB-B37D-D54A-9695-BF94598F6CA5}"/>
              </a:ext>
            </a:extLst>
          </p:cNvPr>
          <p:cNvSpPr>
            <a:spLocks noGrp="1"/>
          </p:cNvSpPr>
          <p:nvPr>
            <p:ph idx="1"/>
          </p:nvPr>
        </p:nvSpPr>
        <p:spPr>
          <a:xfrm>
            <a:off x="415348" y="820710"/>
            <a:ext cx="8504191" cy="734598"/>
          </a:xfrm>
        </p:spPr>
        <p:txBody>
          <a:bodyPr>
            <a:normAutofit/>
          </a:bodyPr>
          <a:lstStyle/>
          <a:p>
            <a:r>
              <a:rPr kumimoji="1" lang="en-US" altLang="zh-CN" dirty="0">
                <a:latin typeface="Microsoft YaHei" panose="020B0503020204020204" pitchFamily="34" charset="-122"/>
                <a:ea typeface="Microsoft YaHei" panose="020B0503020204020204" pitchFamily="34" charset="-122"/>
                <a:sym typeface="Arial" panose="020B0604020202020204" pitchFamily="34" charset="0"/>
              </a:rPr>
              <a:t>LSA</a:t>
            </a:r>
            <a:r>
              <a:rPr kumimoji="1" lang="zh-CN" altLang="en-US" dirty="0">
                <a:latin typeface="Microsoft YaHei" panose="020B0503020204020204" pitchFamily="34" charset="-122"/>
                <a:ea typeface="Microsoft YaHei" panose="020B0503020204020204" pitchFamily="34" charset="-122"/>
                <a:sym typeface="Arial" panose="020B0604020202020204" pitchFamily="34" charset="0"/>
              </a:rPr>
              <a:t>可用于包含时间序列信息的微生物网络分析，可推测网络在时间序列中的变化。</a:t>
            </a:r>
            <a:endParaRPr kumimoji="1" lang="en-US" altLang="zh-CN" dirty="0">
              <a:latin typeface="Microsoft YaHei" panose="020B0503020204020204" pitchFamily="34" charset="-122"/>
              <a:ea typeface="Microsoft YaHei" panose="020B0503020204020204" pitchFamily="34" charset="-122"/>
            </a:endParaRPr>
          </a:p>
          <a:p>
            <a:r>
              <a:rPr lang="en" altLang="zh-CN" dirty="0">
                <a:cs typeface="+mn-ea"/>
                <a:sym typeface="Arial" panose="020B0604020202020204" pitchFamily="34" charset="0"/>
                <a:hlinkClick r:id="rId2">
                  <a:extLst>
                    <a:ext uri="{A12FA001-AC4F-418D-AE19-62706E023703}">
                      <ahyp:hlinkClr xmlns:ahyp="http://schemas.microsoft.com/office/drawing/2018/hyperlinkcolor" val="tx"/>
                    </a:ext>
                  </a:extLst>
                </a:hlinkClick>
              </a:rPr>
              <a:t>http://meta.usc.edu/softs/lsa/</a:t>
            </a:r>
            <a:endParaRPr kumimoji="1" lang="zh-CN" altLang="en-US" dirty="0">
              <a:latin typeface="Microsoft YaHei" panose="020B0503020204020204" pitchFamily="34" charset="-122"/>
              <a:ea typeface="Microsoft YaHei" panose="020B0503020204020204" pitchFamily="34" charset="-122"/>
            </a:endParaRPr>
          </a:p>
        </p:txBody>
      </p:sp>
      <p:pic>
        <p:nvPicPr>
          <p:cNvPr id="7" name="内容占位符 4">
            <a:extLst>
              <a:ext uri="{FF2B5EF4-FFF2-40B4-BE49-F238E27FC236}">
                <a16:creationId xmlns:a16="http://schemas.microsoft.com/office/drawing/2014/main" id="{43A8E39B-FAD4-3140-BCC1-DAA7C45A27B8}"/>
              </a:ext>
            </a:extLst>
          </p:cNvPr>
          <p:cNvPicPr>
            <a:picLocks noChangeAspect="1"/>
          </p:cNvPicPr>
          <p:nvPr/>
        </p:nvPicPr>
        <p:blipFill rotWithShape="1">
          <a:blip r:embed="rId3"/>
          <a:srcRect l="4287" t="3159" r="4820" b="1898"/>
          <a:stretch/>
        </p:blipFill>
        <p:spPr>
          <a:xfrm>
            <a:off x="4015874" y="1326830"/>
            <a:ext cx="4615543" cy="3697956"/>
          </a:xfrm>
          <a:prstGeom prst="rect">
            <a:avLst/>
          </a:prstGeom>
        </p:spPr>
      </p:pic>
      <p:pic>
        <p:nvPicPr>
          <p:cNvPr id="9" name="图片 8">
            <a:extLst>
              <a:ext uri="{FF2B5EF4-FFF2-40B4-BE49-F238E27FC236}">
                <a16:creationId xmlns:a16="http://schemas.microsoft.com/office/drawing/2014/main" id="{C6AC0786-2F5D-9642-9329-5558D34C8A6E}"/>
              </a:ext>
            </a:extLst>
          </p:cNvPr>
          <p:cNvPicPr>
            <a:picLocks noChangeAspect="1"/>
          </p:cNvPicPr>
          <p:nvPr/>
        </p:nvPicPr>
        <p:blipFill>
          <a:blip r:embed="rId4"/>
          <a:stretch>
            <a:fillRect/>
          </a:stretch>
        </p:blipFill>
        <p:spPr>
          <a:xfrm>
            <a:off x="338915" y="2591513"/>
            <a:ext cx="3455447" cy="2108233"/>
          </a:xfrm>
          <a:prstGeom prst="rect">
            <a:avLst/>
          </a:prstGeom>
          <a:noFill/>
        </p:spPr>
      </p:pic>
      <p:sp>
        <p:nvSpPr>
          <p:cNvPr id="10" name="矩形 9">
            <a:extLst>
              <a:ext uri="{FF2B5EF4-FFF2-40B4-BE49-F238E27FC236}">
                <a16:creationId xmlns:a16="http://schemas.microsoft.com/office/drawing/2014/main" id="{59ECFE94-7ED6-4A45-8ED6-E3BD9996DC44}"/>
              </a:ext>
            </a:extLst>
          </p:cNvPr>
          <p:cNvSpPr/>
          <p:nvPr/>
        </p:nvSpPr>
        <p:spPr>
          <a:xfrm>
            <a:off x="1512636" y="2331011"/>
            <a:ext cx="1107996" cy="369332"/>
          </a:xfrm>
          <a:prstGeom prst="rect">
            <a:avLst/>
          </a:prstGeom>
        </p:spPr>
        <p:txBody>
          <a:bodyPr wrap="none">
            <a:spAutoFit/>
          </a:bodyPr>
          <a:lstStyle/>
          <a:p>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无向网络</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7557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5AA0E82-E3B9-AF45-B6D5-8DB4992DF71C}"/>
              </a:ext>
            </a:extLst>
          </p:cNvPr>
          <p:cNvSpPr>
            <a:spLocks noGrp="1"/>
          </p:cNvSpPr>
          <p:nvPr>
            <p:ph type="title"/>
          </p:nvPr>
        </p:nvSpPr>
        <p:spPr>
          <a:xfrm>
            <a:off x="-377926" y="-177361"/>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预测菌群状态的发展方向</a:t>
            </a:r>
          </a:p>
        </p:txBody>
      </p:sp>
      <p:sp>
        <p:nvSpPr>
          <p:cNvPr id="15" name="内容占位符 2">
            <a:extLst>
              <a:ext uri="{FF2B5EF4-FFF2-40B4-BE49-F238E27FC236}">
                <a16:creationId xmlns:a16="http://schemas.microsoft.com/office/drawing/2014/main" id="{549903AC-7C7F-7044-887B-DEF438C3B7CF}"/>
              </a:ext>
            </a:extLst>
          </p:cNvPr>
          <p:cNvSpPr>
            <a:spLocks noGrp="1"/>
          </p:cNvSpPr>
          <p:nvPr>
            <p:ph idx="1"/>
          </p:nvPr>
        </p:nvSpPr>
        <p:spPr>
          <a:xfrm>
            <a:off x="591971" y="3598132"/>
            <a:ext cx="5269420" cy="1457723"/>
          </a:xfrm>
        </p:spPr>
        <p:txBody>
          <a:bodyPr>
            <a:normAutofit/>
          </a:bodyPr>
          <a:lstStyle/>
          <a:p>
            <a:r>
              <a:rPr kumimoji="1" lang="zh-CN" altLang="zh-CN" dirty="0">
                <a:latin typeface="Microsoft YaHei" panose="020B0503020204020204" pitchFamily="34" charset="-122"/>
                <a:ea typeface="Microsoft YaHei" panose="020B0503020204020204" pitchFamily="34" charset="-122"/>
              </a:rPr>
              <a:t>随机森林</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Random Forest</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r>
              <a:rPr kumimoji="1" lang="zh-CN" altLang="zh-CN" dirty="0">
                <a:latin typeface="Microsoft YaHei" panose="020B0503020204020204" pitchFamily="34" charset="-122"/>
                <a:ea typeface="Microsoft YaHei" panose="020B0503020204020204" pitchFamily="34" charset="-122"/>
              </a:rPr>
              <a:t>支持向量机</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SVM</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r>
              <a:rPr kumimoji="1" lang="en-US" altLang="zh-CN" dirty="0" err="1">
                <a:latin typeface="Microsoft YaHei" panose="020B0503020204020204" pitchFamily="34" charset="-122"/>
                <a:ea typeface="Microsoft YaHei" panose="020B0503020204020204" pitchFamily="34" charset="-122"/>
              </a:rPr>
              <a:t>XGBoost</a:t>
            </a:r>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53F525E1-9556-3D44-9E40-E31E939110F1}"/>
              </a:ext>
            </a:extLst>
          </p:cNvPr>
          <p:cNvPicPr>
            <a:picLocks noChangeAspect="1"/>
          </p:cNvPicPr>
          <p:nvPr/>
        </p:nvPicPr>
        <p:blipFill rotWithShape="1">
          <a:blip r:embed="rId2"/>
          <a:srcRect l="11997" t="11104" r="12175" b="15028"/>
          <a:stretch/>
        </p:blipFill>
        <p:spPr>
          <a:xfrm>
            <a:off x="5464277" y="2989089"/>
            <a:ext cx="2745614" cy="2066766"/>
          </a:xfrm>
          <a:prstGeom prst="rect">
            <a:avLst/>
          </a:prstGeom>
          <a:solidFill>
            <a:schemeClr val="tx1"/>
          </a:solidFill>
        </p:spPr>
      </p:pic>
      <p:grpSp>
        <p:nvGrpSpPr>
          <p:cNvPr id="13" name="组合 12">
            <a:extLst>
              <a:ext uri="{FF2B5EF4-FFF2-40B4-BE49-F238E27FC236}">
                <a16:creationId xmlns:a16="http://schemas.microsoft.com/office/drawing/2014/main" id="{FD9E1EC9-54EA-A84E-8F2B-19C8AFC8B69A}"/>
              </a:ext>
            </a:extLst>
          </p:cNvPr>
          <p:cNvGrpSpPr/>
          <p:nvPr/>
        </p:nvGrpSpPr>
        <p:grpSpPr>
          <a:xfrm>
            <a:off x="444956" y="864055"/>
            <a:ext cx="6244936" cy="2501082"/>
            <a:chOff x="345441" y="1597392"/>
            <a:chExt cx="7280380" cy="2915776"/>
          </a:xfrm>
        </p:grpSpPr>
        <p:pic>
          <p:nvPicPr>
            <p:cNvPr id="6" name="图片 5">
              <a:extLst>
                <a:ext uri="{FF2B5EF4-FFF2-40B4-BE49-F238E27FC236}">
                  <a16:creationId xmlns:a16="http://schemas.microsoft.com/office/drawing/2014/main" id="{2D6691DD-AEF9-A64C-9535-CD113FD813F4}"/>
                </a:ext>
              </a:extLst>
            </p:cNvPr>
            <p:cNvPicPr>
              <a:picLocks noChangeAspect="1"/>
            </p:cNvPicPr>
            <p:nvPr/>
          </p:nvPicPr>
          <p:blipFill rotWithShape="1">
            <a:blip r:embed="rId3"/>
            <a:srcRect l="76696" t="36551" b="43151"/>
            <a:stretch/>
          </p:blipFill>
          <p:spPr>
            <a:xfrm>
              <a:off x="3473599" y="1674749"/>
              <a:ext cx="4152222" cy="2555603"/>
            </a:xfrm>
            <a:prstGeom prst="rect">
              <a:avLst/>
            </a:prstGeom>
          </p:spPr>
        </p:pic>
        <p:pic>
          <p:nvPicPr>
            <p:cNvPr id="7" name="图片 6">
              <a:extLst>
                <a:ext uri="{FF2B5EF4-FFF2-40B4-BE49-F238E27FC236}">
                  <a16:creationId xmlns:a16="http://schemas.microsoft.com/office/drawing/2014/main" id="{94512CE7-43BC-914F-9C11-1EAD341C239F}"/>
                </a:ext>
              </a:extLst>
            </p:cNvPr>
            <p:cNvPicPr>
              <a:picLocks noChangeAspect="1"/>
            </p:cNvPicPr>
            <p:nvPr/>
          </p:nvPicPr>
          <p:blipFill rotWithShape="1">
            <a:blip r:embed="rId3"/>
            <a:srcRect l="79820" t="56849" r="3587" b="22423"/>
            <a:stretch/>
          </p:blipFill>
          <p:spPr>
            <a:xfrm>
              <a:off x="345441" y="1674749"/>
              <a:ext cx="2956560" cy="2609709"/>
            </a:xfrm>
            <a:prstGeom prst="rect">
              <a:avLst/>
            </a:prstGeom>
          </p:spPr>
        </p:pic>
        <p:sp>
          <p:nvSpPr>
            <p:cNvPr id="8" name="文本框 7">
              <a:extLst>
                <a:ext uri="{FF2B5EF4-FFF2-40B4-BE49-F238E27FC236}">
                  <a16:creationId xmlns:a16="http://schemas.microsoft.com/office/drawing/2014/main" id="{05F0FFA3-D9D5-2143-AB0E-958E206A40D8}"/>
                </a:ext>
              </a:extLst>
            </p:cNvPr>
            <p:cNvSpPr txBox="1"/>
            <p:nvPr/>
          </p:nvSpPr>
          <p:spPr>
            <a:xfrm>
              <a:off x="1403589" y="4045686"/>
              <a:ext cx="1114841" cy="430569"/>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状态</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8F2463D0-3942-CC4E-BCD1-C98ED03C7B65}"/>
                </a:ext>
              </a:extLst>
            </p:cNvPr>
            <p:cNvSpPr txBox="1"/>
            <p:nvPr/>
          </p:nvSpPr>
          <p:spPr>
            <a:xfrm>
              <a:off x="5439981" y="4051503"/>
              <a:ext cx="922712"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a:t>
              </a:r>
            </a:p>
          </p:txBody>
        </p:sp>
        <p:sp>
          <p:nvSpPr>
            <p:cNvPr id="10" name="文本框 9">
              <a:extLst>
                <a:ext uri="{FF2B5EF4-FFF2-40B4-BE49-F238E27FC236}">
                  <a16:creationId xmlns:a16="http://schemas.microsoft.com/office/drawing/2014/main" id="{52110583-1BE1-D746-A095-2B70006F2C8D}"/>
                </a:ext>
              </a:extLst>
            </p:cNvPr>
            <p:cNvSpPr txBox="1"/>
            <p:nvPr/>
          </p:nvSpPr>
          <p:spPr>
            <a:xfrm>
              <a:off x="1321398" y="1597392"/>
              <a:ext cx="1197032"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时间点</a:t>
              </a:r>
              <a:r>
                <a:rPr kumimoji="1" lang="en-US" altLang="zh-CN" dirty="0">
                  <a:latin typeface="Microsoft YaHei" panose="020B0503020204020204" pitchFamily="34" charset="-122"/>
                  <a:ea typeface="Microsoft YaHei" panose="020B0503020204020204" pitchFamily="34" charset="-122"/>
                </a:rPr>
                <a:t>1</a:t>
              </a:r>
              <a:endParaRPr kumimoji="1" lang="zh-CN" altLang="en-US"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5405D4F6-82B8-6548-9871-8B2595F12C4C}"/>
                </a:ext>
              </a:extLst>
            </p:cNvPr>
            <p:cNvSpPr txBox="1"/>
            <p:nvPr/>
          </p:nvSpPr>
          <p:spPr>
            <a:xfrm>
              <a:off x="5165660" y="1623777"/>
              <a:ext cx="1197031"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时间点</a:t>
              </a:r>
              <a:r>
                <a:rPr kumimoji="1" lang="en-US" altLang="zh-CN" dirty="0">
                  <a:latin typeface="Microsoft YaHei" panose="020B0503020204020204" pitchFamily="34" charset="-122"/>
                  <a:ea typeface="Microsoft YaHei" panose="020B0503020204020204" pitchFamily="34" charset="-122"/>
                </a:rPr>
                <a:t>2</a:t>
              </a:r>
              <a:endParaRPr kumimoji="1" lang="zh-CN" altLang="en-US" dirty="0">
                <a:latin typeface="Microsoft YaHei" panose="020B0503020204020204" pitchFamily="34" charset="-122"/>
                <a:ea typeface="Microsoft YaHei" panose="020B0503020204020204" pitchFamily="34" charset="-122"/>
              </a:endParaRPr>
            </a:p>
          </p:txBody>
        </p:sp>
        <p:sp>
          <p:nvSpPr>
            <p:cNvPr id="12" name="右箭头 11">
              <a:extLst>
                <a:ext uri="{FF2B5EF4-FFF2-40B4-BE49-F238E27FC236}">
                  <a16:creationId xmlns:a16="http://schemas.microsoft.com/office/drawing/2014/main" id="{1A0C59E1-8BF0-E540-B07A-0D9308CAAD42}"/>
                </a:ext>
              </a:extLst>
            </p:cNvPr>
            <p:cNvSpPr/>
            <p:nvPr/>
          </p:nvSpPr>
          <p:spPr>
            <a:xfrm>
              <a:off x="3426307" y="2967777"/>
              <a:ext cx="673330" cy="148495"/>
            </a:xfrm>
            <a:prstGeom prst="rightArrow">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42112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7AB987C-DDEB-894C-A724-4D2C4C949CC8}"/>
              </a:ext>
            </a:extLst>
          </p:cNvPr>
          <p:cNvSpPr>
            <a:spLocks noGrp="1"/>
          </p:cNvSpPr>
          <p:nvPr>
            <p:ph type="title"/>
          </p:nvPr>
        </p:nvSpPr>
        <p:spPr>
          <a:xfrm>
            <a:off x="0" y="0"/>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小结</a:t>
            </a:r>
          </a:p>
        </p:txBody>
      </p:sp>
      <p:sp>
        <p:nvSpPr>
          <p:cNvPr id="5" name="内容占位符 2">
            <a:extLst>
              <a:ext uri="{FF2B5EF4-FFF2-40B4-BE49-F238E27FC236}">
                <a16:creationId xmlns:a16="http://schemas.microsoft.com/office/drawing/2014/main" id="{262B5A5A-1788-174B-9126-1A96A874867F}"/>
              </a:ext>
            </a:extLst>
          </p:cNvPr>
          <p:cNvSpPr>
            <a:spLocks noGrp="1"/>
          </p:cNvSpPr>
          <p:nvPr>
            <p:ph idx="1"/>
          </p:nvPr>
        </p:nvSpPr>
        <p:spPr>
          <a:xfrm>
            <a:off x="460689" y="1143178"/>
            <a:ext cx="8225343" cy="3667027"/>
          </a:xfrm>
        </p:spPr>
        <p:txBody>
          <a:bodyPr>
            <a:normAutofit/>
          </a:bodyPr>
          <a:lstStyle/>
          <a:p>
            <a:pPr algn="just">
              <a:lnSpc>
                <a:spcPct val="100000"/>
              </a:lnSpc>
            </a:pPr>
            <a:r>
              <a:rPr kumimoji="1" lang="zh-CN" altLang="zh-CN" sz="2000" dirty="0">
                <a:latin typeface="Microsoft YaHei" panose="020B0503020204020204" pitchFamily="34" charset="-122"/>
                <a:ea typeface="Microsoft YaHei" panose="020B0503020204020204" pitchFamily="34" charset="-122"/>
              </a:rPr>
              <a:t>以口腔生物膜菌群数据为例，通过追踪洗牙前后牙菌斑堆积来解析群落的重建过程，分享典型时序微生物组研究的分析思路及内容。</a:t>
            </a:r>
            <a:endParaRPr kumimoji="1" lang="en-US" altLang="zh-CN" sz="2000" dirty="0">
              <a:latin typeface="Microsoft YaHei" panose="020B0503020204020204" pitchFamily="34" charset="-122"/>
              <a:ea typeface="Microsoft YaHei" panose="020B0503020204020204" pitchFamily="34" charset="-122"/>
            </a:endParaRPr>
          </a:p>
          <a:p>
            <a:pPr algn="just">
              <a:lnSpc>
                <a:spcPct val="100000"/>
              </a:lnSpc>
            </a:pPr>
            <a:r>
              <a:rPr kumimoji="1" lang="zh-CN" altLang="zh-CN" sz="2000" dirty="0">
                <a:latin typeface="Microsoft YaHei" panose="020B0503020204020204" pitchFamily="34" charset="-122"/>
                <a:ea typeface="Microsoft YaHei" panose="020B0503020204020204" pitchFamily="34" charset="-122"/>
              </a:rPr>
              <a:t>介绍菌群的多样性、相似性、聚簇、共存网络等常规分析手段在时序微生物组计算中的应用。</a:t>
            </a:r>
            <a:endParaRPr kumimoji="1" lang="en-US" altLang="zh-CN" sz="2000" dirty="0">
              <a:latin typeface="Microsoft YaHei" panose="020B0503020204020204" pitchFamily="34" charset="-122"/>
              <a:ea typeface="Microsoft YaHei" panose="020B0503020204020204" pitchFamily="34" charset="-122"/>
            </a:endParaRPr>
          </a:p>
          <a:p>
            <a:pPr algn="just">
              <a:lnSpc>
                <a:spcPct val="100000"/>
              </a:lnSpc>
            </a:pPr>
            <a:r>
              <a:rPr kumimoji="1" lang="zh-CN" altLang="zh-CN" sz="2000" dirty="0">
                <a:latin typeface="Microsoft YaHei" panose="020B0503020204020204" pitchFamily="34" charset="-122"/>
                <a:ea typeface="Microsoft YaHei" panose="020B0503020204020204" pitchFamily="34" charset="-122"/>
              </a:rPr>
              <a:t>讲述如何依靠分组以及对同一批数据进行不同的分组比较和距离计算，来衡量菌群相似程度随时间梯度的变化，寻找群落结构高变或剧烈波动的时期。</a:t>
            </a:r>
            <a:endParaRPr kumimoji="1" lang="en-US" altLang="zh-CN" sz="2000" dirty="0">
              <a:latin typeface="Microsoft YaHei" panose="020B0503020204020204" pitchFamily="34" charset="-122"/>
              <a:ea typeface="Microsoft YaHei" panose="020B0503020204020204" pitchFamily="34" charset="-122"/>
            </a:endParaRPr>
          </a:p>
          <a:p>
            <a:pPr algn="just">
              <a:lnSpc>
                <a:spcPct val="100000"/>
              </a:lnSpc>
            </a:pPr>
            <a:r>
              <a:rPr kumimoji="1" lang="zh-CN" altLang="zh-CN" sz="2000" dirty="0">
                <a:latin typeface="Microsoft YaHei" panose="020B0503020204020204" pitchFamily="34" charset="-122"/>
                <a:ea typeface="Microsoft YaHei" panose="020B0503020204020204" pitchFamily="34" charset="-122"/>
              </a:rPr>
              <a:t>在连续时间点的纵向研究中引入贝叶斯、马尔科夫链和机器学习算法，向</a:t>
            </a:r>
            <a:r>
              <a:rPr kumimoji="1" lang="zh-CN" altLang="en-US" sz="2000" dirty="0">
                <a:latin typeface="Microsoft YaHei" panose="020B0503020204020204" pitchFamily="34" charset="-122"/>
                <a:ea typeface="Microsoft YaHei" panose="020B0503020204020204" pitchFamily="34" charset="-122"/>
              </a:rPr>
              <a:t>大家</a:t>
            </a:r>
            <a:r>
              <a:rPr kumimoji="1" lang="zh-CN" altLang="zh-CN" sz="2000" dirty="0">
                <a:latin typeface="Microsoft YaHei" panose="020B0503020204020204" pitchFamily="34" charset="-122"/>
                <a:ea typeface="Microsoft YaHei" panose="020B0503020204020204" pitchFamily="34" charset="-122"/>
              </a:rPr>
              <a:t>推荐这些分析涉及到的计算工具及其使用方法。</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77955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932A6CF3-4AFF-6B45-9D3D-FAAAD57998A1}"/>
              </a:ext>
            </a:extLst>
          </p:cNvPr>
          <p:cNvPicPr>
            <a:picLocks noChangeAspect="1"/>
          </p:cNvPicPr>
          <p:nvPr/>
        </p:nvPicPr>
        <p:blipFill rotWithShape="1">
          <a:blip r:embed="rId2"/>
          <a:srcRect b="10633"/>
          <a:stretch/>
        </p:blipFill>
        <p:spPr>
          <a:xfrm>
            <a:off x="0" y="0"/>
            <a:ext cx="9144000" cy="5143501"/>
          </a:xfrm>
          <a:prstGeom prst="rect">
            <a:avLst/>
          </a:prstGeom>
        </p:spPr>
      </p:pic>
      <p:sp>
        <p:nvSpPr>
          <p:cNvPr id="4" name="标题 1">
            <a:extLst>
              <a:ext uri="{FF2B5EF4-FFF2-40B4-BE49-F238E27FC236}">
                <a16:creationId xmlns:a16="http://schemas.microsoft.com/office/drawing/2014/main" id="{6C78CE2C-229F-C249-990D-CFA84E2B8635}"/>
              </a:ext>
            </a:extLst>
          </p:cNvPr>
          <p:cNvSpPr txBox="1">
            <a:spLocks/>
          </p:cNvSpPr>
          <p:nvPr/>
        </p:nvSpPr>
        <p:spPr>
          <a:xfrm>
            <a:off x="5716921" y="345781"/>
            <a:ext cx="3250352" cy="1266237"/>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zh-CN" altLang="en-US" sz="5400" b="1" dirty="0">
                <a:latin typeface="Microsoft YaHei" panose="020B0503020204020204" pitchFamily="34" charset="-122"/>
                <a:ea typeface="Microsoft YaHei" panose="020B0503020204020204" pitchFamily="34" charset="-122"/>
              </a:rPr>
              <a:t>感谢关注</a:t>
            </a:r>
            <a:endParaRPr kumimoji="1" lang="zh-CN" altLang="en-US" sz="5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4587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6C5DB2FD-6AE8-1040-83BB-9CAFD70075FB}"/>
              </a:ext>
            </a:extLst>
          </p:cNvPr>
          <p:cNvSpPr>
            <a:spLocks noGrp="1"/>
          </p:cNvSpPr>
          <p:nvPr>
            <p:ph type="title"/>
          </p:nvPr>
        </p:nvSpPr>
        <p:spPr>
          <a:xfrm>
            <a:off x="75432" y="-329463"/>
            <a:ext cx="8610600" cy="1293028"/>
          </a:xfrm>
        </p:spPr>
        <p:txBody>
          <a:bodyPr>
            <a:normAutofit/>
          </a:bodyPr>
          <a:lstStyle/>
          <a:p>
            <a:pPr algn="ctr"/>
            <a:r>
              <a:rPr lang="zh-CN" altLang="en-US" b="1" dirty="0">
                <a:solidFill>
                  <a:srgbClr val="00B0F0"/>
                </a:solidFill>
                <a:latin typeface="Microsoft YaHei" panose="020B0503020204020204" pitchFamily="34" charset="-122"/>
                <a:ea typeface="Microsoft YaHei" panose="020B0503020204020204" pitchFamily="34" charset="-122"/>
                <a:cs typeface="+mn-cs"/>
              </a:rPr>
              <a:t>一、追踪口腔生物膜的菌群动态</a:t>
            </a:r>
          </a:p>
        </p:txBody>
      </p:sp>
      <p:grpSp>
        <p:nvGrpSpPr>
          <p:cNvPr id="31" name="Group 7">
            <a:extLst>
              <a:ext uri="{FF2B5EF4-FFF2-40B4-BE49-F238E27FC236}">
                <a16:creationId xmlns:a16="http://schemas.microsoft.com/office/drawing/2014/main" id="{7EEC5E7B-F801-134D-857E-0E0360172F54}"/>
              </a:ext>
            </a:extLst>
          </p:cNvPr>
          <p:cNvGrpSpPr/>
          <p:nvPr/>
        </p:nvGrpSpPr>
        <p:grpSpPr>
          <a:xfrm>
            <a:off x="1162847" y="544222"/>
            <a:ext cx="5591415" cy="1635112"/>
            <a:chOff x="28156" y="763471"/>
            <a:chExt cx="6994800" cy="2045508"/>
          </a:xfrm>
        </p:grpSpPr>
        <p:pic>
          <p:nvPicPr>
            <p:cNvPr id="32" name="Picture 2">
              <a:extLst>
                <a:ext uri="{FF2B5EF4-FFF2-40B4-BE49-F238E27FC236}">
                  <a16:creationId xmlns:a16="http://schemas.microsoft.com/office/drawing/2014/main" id="{E26A9469-6F13-0649-8E10-F2FA9A4C207F}"/>
                </a:ext>
              </a:extLst>
            </p:cNvPr>
            <p:cNvPicPr>
              <a:picLocks noChangeAspect="1"/>
            </p:cNvPicPr>
            <p:nvPr/>
          </p:nvPicPr>
          <p:blipFill rotWithShape="1">
            <a:blip r:embed="rId2">
              <a:extLst>
                <a:ext uri="{28A0092B-C50C-407E-A947-70E740481C1C}">
                  <a14:useLocalDpi xmlns:a14="http://schemas.microsoft.com/office/drawing/2010/main" val="0"/>
                </a:ext>
              </a:extLst>
            </a:blip>
            <a:srcRect b="44839"/>
            <a:stretch/>
          </p:blipFill>
          <p:spPr>
            <a:xfrm>
              <a:off x="28156" y="1695368"/>
              <a:ext cx="6992116" cy="1113611"/>
            </a:xfrm>
            <a:prstGeom prst="rect">
              <a:avLst/>
            </a:prstGeom>
          </p:spPr>
        </p:pic>
        <p:pic>
          <p:nvPicPr>
            <p:cNvPr id="33" name="Picture 6">
              <a:extLst>
                <a:ext uri="{FF2B5EF4-FFF2-40B4-BE49-F238E27FC236}">
                  <a16:creationId xmlns:a16="http://schemas.microsoft.com/office/drawing/2014/main" id="{BCC6C465-8D4B-C24E-B0C5-FC948E6BD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6" y="763471"/>
              <a:ext cx="6994800" cy="932254"/>
            </a:xfrm>
            <a:prstGeom prst="rect">
              <a:avLst/>
            </a:prstGeom>
          </p:spPr>
        </p:pic>
      </p:grpSp>
      <p:pic>
        <p:nvPicPr>
          <p:cNvPr id="34" name="图片 33">
            <a:extLst>
              <a:ext uri="{FF2B5EF4-FFF2-40B4-BE49-F238E27FC236}">
                <a16:creationId xmlns:a16="http://schemas.microsoft.com/office/drawing/2014/main" id="{CEC44B66-F808-EE4E-865E-68AC0CA48D0B}"/>
              </a:ext>
            </a:extLst>
          </p:cNvPr>
          <p:cNvPicPr>
            <a:picLocks noChangeAspect="1"/>
          </p:cNvPicPr>
          <p:nvPr/>
        </p:nvPicPr>
        <p:blipFill rotWithShape="1">
          <a:blip r:embed="rId4"/>
          <a:srcRect t="527"/>
          <a:stretch/>
        </p:blipFill>
        <p:spPr>
          <a:xfrm>
            <a:off x="1160163" y="2189186"/>
            <a:ext cx="4457473" cy="2906078"/>
          </a:xfrm>
          <a:prstGeom prst="rect">
            <a:avLst/>
          </a:prstGeom>
        </p:spPr>
      </p:pic>
      <p:sp>
        <p:nvSpPr>
          <p:cNvPr id="35" name="TextBox 13">
            <a:extLst>
              <a:ext uri="{FF2B5EF4-FFF2-40B4-BE49-F238E27FC236}">
                <a16:creationId xmlns:a16="http://schemas.microsoft.com/office/drawing/2014/main" id="{B1681A3E-B2A6-7948-853B-A430F4AD182A}"/>
              </a:ext>
            </a:extLst>
          </p:cNvPr>
          <p:cNvSpPr txBox="1"/>
          <p:nvPr/>
        </p:nvSpPr>
        <p:spPr>
          <a:xfrm>
            <a:off x="6752116" y="1411076"/>
            <a:ext cx="1276311" cy="646331"/>
          </a:xfrm>
          <a:prstGeom prst="rect">
            <a:avLst/>
          </a:prstGeom>
          <a:noFill/>
        </p:spPr>
        <p:txBody>
          <a:bodyPr wrap="none" rtlCol="0">
            <a:spAutoFit/>
          </a:bodyPr>
          <a:lstStyle/>
          <a:p>
            <a:r>
              <a:rPr lang="en-US" altLang="zh-CN" b="1" i="1" dirty="0">
                <a:solidFill>
                  <a:srgbClr val="00B0F0"/>
                </a:solidFill>
                <a:latin typeface="Microsoft YaHei" panose="020B0503020204020204" pitchFamily="34" charset="-122"/>
                <a:ea typeface="Microsoft YaHei" panose="020B0503020204020204" pitchFamily="34" charset="-122"/>
              </a:rPr>
              <a:t>Gut</a:t>
            </a:r>
            <a:r>
              <a:rPr lang="en-US" altLang="zh-CN" dirty="0">
                <a:solidFill>
                  <a:srgbClr val="00B0F0"/>
                </a:solidFill>
                <a:latin typeface="Microsoft YaHei" panose="020B0503020204020204" pitchFamily="34" charset="-122"/>
                <a:ea typeface="Microsoft YaHei" panose="020B0503020204020204" pitchFamily="34" charset="-122"/>
              </a:rPr>
              <a:t>,</a:t>
            </a:r>
            <a:r>
              <a:rPr lang="zh-CN" altLang="en-US" dirty="0">
                <a:solidFill>
                  <a:srgbClr val="00B0F0"/>
                </a:solidFill>
                <a:latin typeface="Microsoft YaHei" panose="020B0503020204020204" pitchFamily="34" charset="-122"/>
                <a:ea typeface="Microsoft YaHei" panose="020B0503020204020204" pitchFamily="34" charset="-122"/>
              </a:rPr>
              <a:t> </a:t>
            </a:r>
            <a:r>
              <a:rPr lang="en-US" altLang="zh-CN" dirty="0">
                <a:solidFill>
                  <a:srgbClr val="00B0F0"/>
                </a:solidFill>
                <a:latin typeface="Microsoft YaHei" panose="020B0503020204020204" pitchFamily="34" charset="-122"/>
                <a:ea typeface="Microsoft YaHei" panose="020B0503020204020204" pitchFamily="34" charset="-122"/>
              </a:rPr>
              <a:t>2020</a:t>
            </a:r>
          </a:p>
          <a:p>
            <a:r>
              <a:rPr lang="en-US" altLang="zh-CN" dirty="0">
                <a:solidFill>
                  <a:srgbClr val="00B0F0"/>
                </a:solidFill>
                <a:latin typeface="Microsoft YaHei" panose="020B0503020204020204" pitchFamily="34" charset="-122"/>
                <a:ea typeface="Microsoft YaHei" panose="020B0503020204020204" pitchFamily="34" charset="-122"/>
              </a:rPr>
              <a:t>IF=19.819</a:t>
            </a:r>
          </a:p>
        </p:txBody>
      </p:sp>
      <p:pic>
        <p:nvPicPr>
          <p:cNvPr id="9" name="图片 8">
            <a:extLst>
              <a:ext uri="{FF2B5EF4-FFF2-40B4-BE49-F238E27FC236}">
                <a16:creationId xmlns:a16="http://schemas.microsoft.com/office/drawing/2014/main" id="{1CE273B1-A74B-F846-B757-B8295E12C2FA}"/>
              </a:ext>
            </a:extLst>
          </p:cNvPr>
          <p:cNvPicPr>
            <a:picLocks noChangeAspect="1"/>
          </p:cNvPicPr>
          <p:nvPr/>
        </p:nvPicPr>
        <p:blipFill rotWithShape="1">
          <a:blip r:embed="rId5"/>
          <a:srcRect b="527"/>
          <a:stretch/>
        </p:blipFill>
        <p:spPr>
          <a:xfrm>
            <a:off x="5617636" y="2189186"/>
            <a:ext cx="2384487" cy="2906078"/>
          </a:xfrm>
          <a:prstGeom prst="rect">
            <a:avLst/>
          </a:prstGeom>
          <a:solidFill>
            <a:schemeClr val="tx1"/>
          </a:solidFill>
        </p:spPr>
      </p:pic>
      <p:cxnSp>
        <p:nvCxnSpPr>
          <p:cNvPr id="36" name="直线连接符 35">
            <a:extLst>
              <a:ext uri="{FF2B5EF4-FFF2-40B4-BE49-F238E27FC236}">
                <a16:creationId xmlns:a16="http://schemas.microsoft.com/office/drawing/2014/main" id="{02F8918C-B7B7-5742-92A1-A2DB8D10278A}"/>
              </a:ext>
            </a:extLst>
          </p:cNvPr>
          <p:cNvCxnSpPr/>
          <p:nvPr/>
        </p:nvCxnSpPr>
        <p:spPr>
          <a:xfrm>
            <a:off x="1160163" y="2185962"/>
            <a:ext cx="6840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7144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8868CD48-0D0C-D24B-AF91-459C403B0BE7}"/>
              </a:ext>
            </a:extLst>
          </p:cNvPr>
          <p:cNvSpPr>
            <a:spLocks noGrp="1"/>
          </p:cNvSpPr>
          <p:nvPr>
            <p:ph type="title"/>
          </p:nvPr>
        </p:nvSpPr>
        <p:spPr>
          <a:xfrm>
            <a:off x="-47512" y="-183467"/>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rPr>
              <a:t>研究消化道入口菌群动态的意义</a:t>
            </a:r>
            <a:endParaRPr lang="zh-CN" altLang="en-US" b="1" dirty="0">
              <a:latin typeface="Microsoft YaHei" panose="020B0503020204020204" pitchFamily="34" charset="-122"/>
              <a:ea typeface="Microsoft YaHei" panose="020B0503020204020204" pitchFamily="34" charset="-122"/>
              <a:cs typeface="+mn-cs"/>
            </a:endParaRPr>
          </a:p>
        </p:txBody>
      </p:sp>
      <p:sp>
        <p:nvSpPr>
          <p:cNvPr id="12" name="内容占位符 2">
            <a:extLst>
              <a:ext uri="{FF2B5EF4-FFF2-40B4-BE49-F238E27FC236}">
                <a16:creationId xmlns:a16="http://schemas.microsoft.com/office/drawing/2014/main" id="{B32581FE-BE02-794A-AE07-B9043A9D8DCF}"/>
              </a:ext>
            </a:extLst>
          </p:cNvPr>
          <p:cNvSpPr>
            <a:spLocks noGrp="1"/>
          </p:cNvSpPr>
          <p:nvPr>
            <p:ph idx="1"/>
          </p:nvPr>
        </p:nvSpPr>
        <p:spPr>
          <a:xfrm>
            <a:off x="288567" y="3884685"/>
            <a:ext cx="8580012" cy="1917404"/>
          </a:xfrm>
        </p:spPr>
        <p:txBody>
          <a:bodyPr>
            <a:norm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早前普遍认为在胃酸屏障下，口腔微生物无法进入肠道。</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但近几年的研究，包括大人群口腔</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肠道配对样本的宏基因组数据的荟萃分析，发现两位点共有菌株的比例较高，认识到口腔微生物向肠道的输送是</a:t>
            </a:r>
            <a:r>
              <a:rPr kumimoji="1" lang="zh-CN" altLang="en-US" b="1" dirty="0">
                <a:solidFill>
                  <a:srgbClr val="00B0F0"/>
                </a:solidFill>
                <a:latin typeface="Microsoft YaHei" panose="020B0503020204020204" pitchFamily="34" charset="-122"/>
                <a:ea typeface="Microsoft YaHei" panose="020B0503020204020204" pitchFamily="34" charset="-122"/>
              </a:rPr>
              <a:t>持续、频繁</a:t>
            </a:r>
            <a:r>
              <a:rPr kumimoji="1" lang="zh-CN" altLang="en-US" dirty="0">
                <a:latin typeface="Microsoft YaHei" panose="020B0503020204020204" pitchFamily="34" charset="-122"/>
                <a:ea typeface="Microsoft YaHei" panose="020B0503020204020204" pitchFamily="34" charset="-122"/>
              </a:rPr>
              <a:t>的。</a:t>
            </a:r>
          </a:p>
        </p:txBody>
      </p:sp>
      <p:pic>
        <p:nvPicPr>
          <p:cNvPr id="4" name="图片 3">
            <a:extLst>
              <a:ext uri="{FF2B5EF4-FFF2-40B4-BE49-F238E27FC236}">
                <a16:creationId xmlns:a16="http://schemas.microsoft.com/office/drawing/2014/main" id="{E6E92E2B-BFA6-4E4A-B066-B6F99C679932}"/>
              </a:ext>
            </a:extLst>
          </p:cNvPr>
          <p:cNvPicPr>
            <a:picLocks noChangeAspect="1"/>
          </p:cNvPicPr>
          <p:nvPr/>
        </p:nvPicPr>
        <p:blipFill>
          <a:blip r:embed="rId2"/>
          <a:stretch>
            <a:fillRect/>
          </a:stretch>
        </p:blipFill>
        <p:spPr>
          <a:xfrm>
            <a:off x="387043" y="740734"/>
            <a:ext cx="4935383" cy="3116823"/>
          </a:xfrm>
          <a:prstGeom prst="rect">
            <a:avLst/>
          </a:prstGeom>
          <a:solidFill>
            <a:schemeClr val="tx1"/>
          </a:solidFill>
        </p:spPr>
      </p:pic>
      <p:pic>
        <p:nvPicPr>
          <p:cNvPr id="7" name="图片 6">
            <a:extLst>
              <a:ext uri="{FF2B5EF4-FFF2-40B4-BE49-F238E27FC236}">
                <a16:creationId xmlns:a16="http://schemas.microsoft.com/office/drawing/2014/main" id="{DC461DBE-410E-D64B-8436-FBA0AD60A041}"/>
              </a:ext>
            </a:extLst>
          </p:cNvPr>
          <p:cNvPicPr>
            <a:picLocks noChangeAspect="1"/>
          </p:cNvPicPr>
          <p:nvPr/>
        </p:nvPicPr>
        <p:blipFill>
          <a:blip r:embed="rId3"/>
          <a:stretch>
            <a:fillRect/>
          </a:stretch>
        </p:blipFill>
        <p:spPr>
          <a:xfrm>
            <a:off x="5489463" y="740734"/>
            <a:ext cx="3296640" cy="3116823"/>
          </a:xfrm>
          <a:prstGeom prst="rect">
            <a:avLst/>
          </a:prstGeom>
          <a:solidFill>
            <a:schemeClr val="tx1"/>
          </a:solidFill>
        </p:spPr>
      </p:pic>
      <p:sp>
        <p:nvSpPr>
          <p:cNvPr id="11" name="矩形 10">
            <a:extLst>
              <a:ext uri="{FF2B5EF4-FFF2-40B4-BE49-F238E27FC236}">
                <a16:creationId xmlns:a16="http://schemas.microsoft.com/office/drawing/2014/main" id="{671E09B1-9845-C044-9D9C-3070B14B9020}"/>
              </a:ext>
            </a:extLst>
          </p:cNvPr>
          <p:cNvSpPr/>
          <p:nvPr/>
        </p:nvSpPr>
        <p:spPr>
          <a:xfrm>
            <a:off x="460482" y="4841259"/>
            <a:ext cx="8527961" cy="246221"/>
          </a:xfrm>
          <a:prstGeom prst="rect">
            <a:avLst/>
          </a:prstGeom>
        </p:spPr>
        <p:txBody>
          <a:bodyPr wrap="square">
            <a:spAutoFit/>
          </a:bodyPr>
          <a:lstStyle/>
          <a:p>
            <a:r>
              <a:rPr lang="en" altLang="zh-CN" sz="1000" dirty="0">
                <a:latin typeface="Microsoft YaHei" panose="020B0503020204020204" pitchFamily="34" charset="-122"/>
                <a:ea typeface="Microsoft YaHei" panose="020B0503020204020204" pitchFamily="34" charset="-122"/>
              </a:rPr>
              <a:t>Schmidt T S B, Hayward M R, Coelho L P, et al. Extensive transmission of microbes along the gastrointestinal tract. </a:t>
            </a:r>
            <a:r>
              <a:rPr lang="en" altLang="zh-CN" sz="1000" i="1" dirty="0" err="1">
                <a:latin typeface="Microsoft YaHei" panose="020B0503020204020204" pitchFamily="34" charset="-122"/>
                <a:ea typeface="Microsoft YaHei" panose="020B0503020204020204" pitchFamily="34" charset="-122"/>
              </a:rPr>
              <a:t>Elife</a:t>
            </a:r>
            <a:r>
              <a:rPr lang="en" altLang="zh-CN" sz="1000" dirty="0">
                <a:latin typeface="Microsoft YaHei" panose="020B0503020204020204" pitchFamily="34" charset="-122"/>
                <a:ea typeface="Microsoft YaHei" panose="020B0503020204020204" pitchFamily="34" charset="-122"/>
              </a:rPr>
              <a:t>, 2019, 8: e42693.</a:t>
            </a:r>
            <a:endParaRPr lang="zh-CN" altLang="en-US" sz="1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0836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8868CD48-0D0C-D24B-AF91-459C403B0BE7}"/>
              </a:ext>
            </a:extLst>
          </p:cNvPr>
          <p:cNvSpPr>
            <a:spLocks noGrp="1"/>
          </p:cNvSpPr>
          <p:nvPr>
            <p:ph type="title"/>
          </p:nvPr>
        </p:nvSpPr>
        <p:spPr>
          <a:xfrm>
            <a:off x="600184" y="-221887"/>
            <a:ext cx="7386603"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研究消化道入口菌群动态的意义</a:t>
            </a:r>
          </a:p>
        </p:txBody>
      </p:sp>
      <p:sp>
        <p:nvSpPr>
          <p:cNvPr id="38" name="矩形 37">
            <a:extLst>
              <a:ext uri="{FF2B5EF4-FFF2-40B4-BE49-F238E27FC236}">
                <a16:creationId xmlns:a16="http://schemas.microsoft.com/office/drawing/2014/main" id="{F7902715-DD5A-6C48-A7B0-0A147BB152F8}"/>
              </a:ext>
            </a:extLst>
          </p:cNvPr>
          <p:cNvSpPr/>
          <p:nvPr/>
        </p:nvSpPr>
        <p:spPr>
          <a:xfrm>
            <a:off x="429746" y="4771268"/>
            <a:ext cx="8527961" cy="400110"/>
          </a:xfrm>
          <a:prstGeom prst="rect">
            <a:avLst/>
          </a:prstGeom>
        </p:spPr>
        <p:txBody>
          <a:bodyPr wrap="square">
            <a:spAutoFit/>
          </a:bodyPr>
          <a:lstStyle/>
          <a:p>
            <a:r>
              <a:rPr lang="en" altLang="zh-CN" sz="1000" dirty="0">
                <a:latin typeface="Microsoft YaHei" panose="020B0503020204020204" pitchFamily="34" charset="-122"/>
                <a:ea typeface="Microsoft YaHei" panose="020B0503020204020204" pitchFamily="34" charset="-122"/>
              </a:rPr>
              <a:t>Komiya Y, Shimomura Y, </a:t>
            </a:r>
            <a:r>
              <a:rPr lang="en" altLang="zh-CN" sz="1000" dirty="0" err="1">
                <a:latin typeface="Microsoft YaHei" panose="020B0503020204020204" pitchFamily="34" charset="-122"/>
                <a:ea typeface="Microsoft YaHei" panose="020B0503020204020204" pitchFamily="34" charset="-122"/>
              </a:rPr>
              <a:t>Higurashi</a:t>
            </a:r>
            <a:r>
              <a:rPr lang="en" altLang="zh-CN" sz="1000" dirty="0">
                <a:latin typeface="Microsoft YaHei" panose="020B0503020204020204" pitchFamily="34" charset="-122"/>
                <a:ea typeface="Microsoft YaHei" panose="020B0503020204020204" pitchFamily="34" charset="-122"/>
              </a:rPr>
              <a:t> T, et al. Patients with colorectal cancer have identical strains of </a:t>
            </a:r>
            <a:r>
              <a:rPr lang="en" altLang="zh-CN" sz="1000" i="1" dirty="0">
                <a:latin typeface="Microsoft YaHei" panose="020B0503020204020204" pitchFamily="34" charset="-122"/>
                <a:ea typeface="Microsoft YaHei" panose="020B0503020204020204" pitchFamily="34" charset="-122"/>
              </a:rPr>
              <a:t>Fusobacterium </a:t>
            </a:r>
            <a:r>
              <a:rPr lang="en" altLang="zh-CN" sz="1000" i="1" dirty="0" err="1">
                <a:latin typeface="Microsoft YaHei" panose="020B0503020204020204" pitchFamily="34" charset="-122"/>
                <a:ea typeface="Microsoft YaHei" panose="020B0503020204020204" pitchFamily="34" charset="-122"/>
              </a:rPr>
              <a:t>nucleatum</a:t>
            </a:r>
            <a:r>
              <a:rPr lang="en" altLang="zh-CN" sz="1000" i="1" dirty="0">
                <a:latin typeface="Microsoft YaHei" panose="020B0503020204020204" pitchFamily="34" charset="-122"/>
                <a:ea typeface="Microsoft YaHei" panose="020B0503020204020204" pitchFamily="34" charset="-122"/>
              </a:rPr>
              <a:t> </a:t>
            </a:r>
            <a:r>
              <a:rPr lang="en" altLang="zh-CN" sz="1000" dirty="0">
                <a:latin typeface="Microsoft YaHei" panose="020B0503020204020204" pitchFamily="34" charset="-122"/>
                <a:ea typeface="Microsoft YaHei" panose="020B0503020204020204" pitchFamily="34" charset="-122"/>
              </a:rPr>
              <a:t>in their colorectal cancer and oral cavity. </a:t>
            </a:r>
            <a:r>
              <a:rPr lang="en" altLang="zh-CN" sz="1000" i="1" dirty="0">
                <a:latin typeface="Microsoft YaHei" panose="020B0503020204020204" pitchFamily="34" charset="-122"/>
                <a:ea typeface="Microsoft YaHei" panose="020B0503020204020204" pitchFamily="34" charset="-122"/>
              </a:rPr>
              <a:t>Gut</a:t>
            </a:r>
            <a:r>
              <a:rPr lang="en" altLang="zh-CN" sz="1000" dirty="0">
                <a:latin typeface="Microsoft YaHei" panose="020B0503020204020204" pitchFamily="34" charset="-122"/>
                <a:ea typeface="Microsoft YaHei" panose="020B0503020204020204" pitchFamily="34" charset="-122"/>
              </a:rPr>
              <a:t>, 2019, 68(7): 1335-1337.</a:t>
            </a:r>
            <a:endParaRPr lang="zh-CN" altLang="en-US" sz="1000" dirty="0">
              <a:latin typeface="Microsoft YaHei" panose="020B0503020204020204" pitchFamily="34" charset="-122"/>
              <a:ea typeface="Microsoft YaHei" panose="020B0503020204020204" pitchFamily="34" charset="-122"/>
            </a:endParaRPr>
          </a:p>
        </p:txBody>
      </p:sp>
      <p:grpSp>
        <p:nvGrpSpPr>
          <p:cNvPr id="11" name="组合 10">
            <a:extLst>
              <a:ext uri="{FF2B5EF4-FFF2-40B4-BE49-F238E27FC236}">
                <a16:creationId xmlns:a16="http://schemas.microsoft.com/office/drawing/2014/main" id="{6238A8AD-F8D2-8840-8D43-E1AFE339F089}"/>
              </a:ext>
            </a:extLst>
          </p:cNvPr>
          <p:cNvGrpSpPr/>
          <p:nvPr/>
        </p:nvGrpSpPr>
        <p:grpSpPr>
          <a:xfrm>
            <a:off x="607041" y="724147"/>
            <a:ext cx="2378655" cy="2007507"/>
            <a:chOff x="5570073" y="3824330"/>
            <a:chExt cx="2816312" cy="2376874"/>
          </a:xfrm>
        </p:grpSpPr>
        <p:grpSp>
          <p:nvGrpSpPr>
            <p:cNvPr id="12" name="组合 11">
              <a:extLst>
                <a:ext uri="{FF2B5EF4-FFF2-40B4-BE49-F238E27FC236}">
                  <a16:creationId xmlns:a16="http://schemas.microsoft.com/office/drawing/2014/main" id="{C3E6A6BC-F413-674D-9F1C-4BE3FBDD779D}"/>
                </a:ext>
              </a:extLst>
            </p:cNvPr>
            <p:cNvGrpSpPr/>
            <p:nvPr/>
          </p:nvGrpSpPr>
          <p:grpSpPr>
            <a:xfrm>
              <a:off x="5570073" y="3824330"/>
              <a:ext cx="2816312" cy="2376874"/>
              <a:chOff x="5314950" y="2467550"/>
              <a:chExt cx="4802187" cy="4052888"/>
            </a:xfrm>
          </p:grpSpPr>
          <p:sp>
            <p:nvSpPr>
              <p:cNvPr id="14" name="Freeform 2">
                <a:extLst>
                  <a:ext uri="{FF2B5EF4-FFF2-40B4-BE49-F238E27FC236}">
                    <a16:creationId xmlns:a16="http://schemas.microsoft.com/office/drawing/2014/main" id="{2881FC8B-4268-804D-8796-E00F5C4C9B28}"/>
                  </a:ext>
                </a:extLst>
              </p:cNvPr>
              <p:cNvSpPr>
                <a:spLocks/>
              </p:cNvSpPr>
              <p:nvPr/>
            </p:nvSpPr>
            <p:spPr bwMode="gray">
              <a:xfrm flipH="1">
                <a:off x="5314950" y="2467550"/>
                <a:ext cx="2341562" cy="1962149"/>
              </a:xfrm>
              <a:custGeom>
                <a:avLst/>
                <a:gdLst>
                  <a:gd name="T0" fmla="*/ 546184 w 1299"/>
                  <a:gd name="T1" fmla="*/ 1962150 h 1008"/>
                  <a:gd name="T2" fmla="*/ 2341562 w 1299"/>
                  <a:gd name="T3" fmla="*/ 1962150 h 1008"/>
                  <a:gd name="T4" fmla="*/ 2336154 w 1299"/>
                  <a:gd name="T5" fmla="*/ 613172 h 1008"/>
                  <a:gd name="T6" fmla="*/ 1698038 w 1299"/>
                  <a:gd name="T7" fmla="*/ 0 h 1008"/>
                  <a:gd name="T8" fmla="*/ 5408 w 1299"/>
                  <a:gd name="T9" fmla="*/ 0 h 1008"/>
                  <a:gd name="T10" fmla="*/ 0 w 1299"/>
                  <a:gd name="T11" fmla="*/ 1407375 h 1008"/>
                  <a:gd name="T12" fmla="*/ 546184 w 1299"/>
                  <a:gd name="T13" fmla="*/ 1962150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9FC7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 name="Freeform 3">
                <a:extLst>
                  <a:ext uri="{FF2B5EF4-FFF2-40B4-BE49-F238E27FC236}">
                    <a16:creationId xmlns:a16="http://schemas.microsoft.com/office/drawing/2014/main" id="{371A5CE4-AA1C-7749-9271-69972C7C9E60}"/>
                  </a:ext>
                </a:extLst>
              </p:cNvPr>
              <p:cNvSpPr>
                <a:spLocks/>
              </p:cNvSpPr>
              <p:nvPr/>
            </p:nvSpPr>
            <p:spPr bwMode="ltGray">
              <a:xfrm>
                <a:off x="7775575" y="2467550"/>
                <a:ext cx="2341562" cy="1962150"/>
              </a:xfrm>
              <a:custGeom>
                <a:avLst/>
                <a:gdLst>
                  <a:gd name="T0" fmla="*/ 546184 w 1299"/>
                  <a:gd name="T1" fmla="*/ 1962150 h 1008"/>
                  <a:gd name="T2" fmla="*/ 2341562 w 1299"/>
                  <a:gd name="T3" fmla="*/ 1962150 h 1008"/>
                  <a:gd name="T4" fmla="*/ 2336154 w 1299"/>
                  <a:gd name="T5" fmla="*/ 613172 h 1008"/>
                  <a:gd name="T6" fmla="*/ 1698038 w 1299"/>
                  <a:gd name="T7" fmla="*/ 0 h 1008"/>
                  <a:gd name="T8" fmla="*/ 5408 w 1299"/>
                  <a:gd name="T9" fmla="*/ 0 h 1008"/>
                  <a:gd name="T10" fmla="*/ 0 w 1299"/>
                  <a:gd name="T11" fmla="*/ 1407375 h 1008"/>
                  <a:gd name="T12" fmla="*/ 546184 w 1299"/>
                  <a:gd name="T13" fmla="*/ 1962150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36A1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 name="Freeform 4">
                <a:extLst>
                  <a:ext uri="{FF2B5EF4-FFF2-40B4-BE49-F238E27FC236}">
                    <a16:creationId xmlns:a16="http://schemas.microsoft.com/office/drawing/2014/main" id="{7E4774FB-1A8A-2D43-8746-F233999C0E07}"/>
                  </a:ext>
                </a:extLst>
              </p:cNvPr>
              <p:cNvSpPr>
                <a:spLocks/>
              </p:cNvSpPr>
              <p:nvPr/>
            </p:nvSpPr>
            <p:spPr bwMode="ltGray">
              <a:xfrm>
                <a:off x="5314950" y="4558288"/>
                <a:ext cx="2341562" cy="1962150"/>
              </a:xfrm>
              <a:custGeom>
                <a:avLst/>
                <a:gdLst>
                  <a:gd name="T0" fmla="*/ 546184 w 1299"/>
                  <a:gd name="T1" fmla="*/ 1962150 h 1008"/>
                  <a:gd name="T2" fmla="*/ 2341562 w 1299"/>
                  <a:gd name="T3" fmla="*/ 1962150 h 1008"/>
                  <a:gd name="T4" fmla="*/ 2336154 w 1299"/>
                  <a:gd name="T5" fmla="*/ 613172 h 1008"/>
                  <a:gd name="T6" fmla="*/ 1698038 w 1299"/>
                  <a:gd name="T7" fmla="*/ 0 h 1008"/>
                  <a:gd name="T8" fmla="*/ 5408 w 1299"/>
                  <a:gd name="T9" fmla="*/ 0 h 1008"/>
                  <a:gd name="T10" fmla="*/ 0 w 1299"/>
                  <a:gd name="T11" fmla="*/ 1407375 h 1008"/>
                  <a:gd name="T12" fmla="*/ 546184 w 1299"/>
                  <a:gd name="T13" fmla="*/ 1962150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D952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7" name="Freeform 5">
                <a:extLst>
                  <a:ext uri="{FF2B5EF4-FFF2-40B4-BE49-F238E27FC236}">
                    <a16:creationId xmlns:a16="http://schemas.microsoft.com/office/drawing/2014/main" id="{E277F5C7-8BA9-2C46-8F41-FD3597FAF91C}"/>
                  </a:ext>
                </a:extLst>
              </p:cNvPr>
              <p:cNvSpPr>
                <a:spLocks/>
              </p:cNvSpPr>
              <p:nvPr/>
            </p:nvSpPr>
            <p:spPr bwMode="gray">
              <a:xfrm flipH="1">
                <a:off x="7775575" y="4558288"/>
                <a:ext cx="2341562" cy="1962150"/>
              </a:xfrm>
              <a:custGeom>
                <a:avLst/>
                <a:gdLst>
                  <a:gd name="T0" fmla="*/ 546184 w 1299"/>
                  <a:gd name="T1" fmla="*/ 1962150 h 1008"/>
                  <a:gd name="T2" fmla="*/ 2341562 w 1299"/>
                  <a:gd name="T3" fmla="*/ 1962150 h 1008"/>
                  <a:gd name="T4" fmla="*/ 2336154 w 1299"/>
                  <a:gd name="T5" fmla="*/ 613172 h 1008"/>
                  <a:gd name="T6" fmla="*/ 1698038 w 1299"/>
                  <a:gd name="T7" fmla="*/ 0 h 1008"/>
                  <a:gd name="T8" fmla="*/ 5408 w 1299"/>
                  <a:gd name="T9" fmla="*/ 0 h 1008"/>
                  <a:gd name="T10" fmla="*/ 0 w 1299"/>
                  <a:gd name="T11" fmla="*/ 1407375 h 1008"/>
                  <a:gd name="T12" fmla="*/ 546184 w 1299"/>
                  <a:gd name="T13" fmla="*/ 1962150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4987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8" name="Oval 6">
                <a:extLst>
                  <a:ext uri="{FF2B5EF4-FFF2-40B4-BE49-F238E27FC236}">
                    <a16:creationId xmlns:a16="http://schemas.microsoft.com/office/drawing/2014/main" id="{BBAD3FA0-D63C-B142-8994-DDE552DEC89C}"/>
                  </a:ext>
                </a:extLst>
              </p:cNvPr>
              <p:cNvSpPr>
                <a:spLocks noChangeArrowheads="1"/>
              </p:cNvSpPr>
              <p:nvPr/>
            </p:nvSpPr>
            <p:spPr bwMode="gray">
              <a:xfrm>
                <a:off x="6600825" y="3396238"/>
                <a:ext cx="2362200" cy="2362200"/>
              </a:xfrm>
              <a:prstGeom prst="ellipse">
                <a:avLst/>
              </a:pr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r"/>
                <a:endParaRPr lang="zh-CN" altLang="en-US">
                  <a:latin typeface="Microsoft YaHei" panose="020B0503020204020204" pitchFamily="34" charset="-122"/>
                  <a:ea typeface="Microsoft YaHei" panose="020B0503020204020204" pitchFamily="34" charset="-122"/>
                </a:endParaRPr>
              </a:p>
            </p:txBody>
          </p:sp>
          <p:sp>
            <p:nvSpPr>
              <p:cNvPr id="19" name="Text Box 7">
                <a:extLst>
                  <a:ext uri="{FF2B5EF4-FFF2-40B4-BE49-F238E27FC236}">
                    <a16:creationId xmlns:a16="http://schemas.microsoft.com/office/drawing/2014/main" id="{8DB9451A-5AA1-EF4E-8870-63D6804EE087}"/>
                  </a:ext>
                </a:extLst>
              </p:cNvPr>
              <p:cNvSpPr txBox="1">
                <a:spLocks noChangeArrowheads="1"/>
              </p:cNvSpPr>
              <p:nvPr/>
            </p:nvSpPr>
            <p:spPr bwMode="gray">
              <a:xfrm>
                <a:off x="5543548" y="2924751"/>
                <a:ext cx="1966911" cy="105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sz="1400" b="1" dirty="0">
                    <a:solidFill>
                      <a:srgbClr val="FFFFFF"/>
                    </a:solidFill>
                    <a:latin typeface="Microsoft YaHei" panose="020B0503020204020204" pitchFamily="34" charset="-122"/>
                    <a:ea typeface="Microsoft YaHei" panose="020B0503020204020204" pitchFamily="34" charset="-122"/>
                  </a:rPr>
                  <a:t>龋病</a:t>
                </a:r>
                <a:endParaRPr lang="en-US" altLang="zh-CN" sz="1400" b="1" dirty="0">
                  <a:solidFill>
                    <a:srgbClr val="FFFFFF"/>
                  </a:solidFill>
                  <a:latin typeface="Microsoft YaHei" panose="020B0503020204020204" pitchFamily="34" charset="-122"/>
                  <a:ea typeface="Microsoft YaHei" panose="020B0503020204020204" pitchFamily="34" charset="-122"/>
                </a:endParaRPr>
              </a:p>
              <a:p>
                <a:pPr algn="ctr" eaLnBrk="1" hangingPunct="1"/>
                <a:r>
                  <a:rPr lang="zh-CN" altLang="en-US" sz="1400" b="1" dirty="0">
                    <a:solidFill>
                      <a:srgbClr val="FFFFFF"/>
                    </a:solidFill>
                    <a:latin typeface="Microsoft YaHei" panose="020B0503020204020204" pitchFamily="34" charset="-122"/>
                    <a:ea typeface="Microsoft YaHei" panose="020B0503020204020204" pitchFamily="34" charset="-122"/>
                  </a:rPr>
                  <a:t>牙周炎</a:t>
                </a:r>
                <a:endParaRPr lang="en-US" altLang="zh-CN" sz="1400" b="1" dirty="0">
                  <a:solidFill>
                    <a:srgbClr val="FFFFFF"/>
                  </a:solidFill>
                  <a:latin typeface="Microsoft YaHei" panose="020B0503020204020204" pitchFamily="34" charset="-122"/>
                  <a:ea typeface="Microsoft YaHei" panose="020B0503020204020204" pitchFamily="34" charset="-122"/>
                </a:endParaRPr>
              </a:p>
            </p:txBody>
          </p:sp>
          <p:sp>
            <p:nvSpPr>
              <p:cNvPr id="20" name="Text Box 9">
                <a:extLst>
                  <a:ext uri="{FF2B5EF4-FFF2-40B4-BE49-F238E27FC236}">
                    <a16:creationId xmlns:a16="http://schemas.microsoft.com/office/drawing/2014/main" id="{6B09A62C-C967-B645-9B25-DC3774E9A9A4}"/>
                  </a:ext>
                </a:extLst>
              </p:cNvPr>
              <p:cNvSpPr txBox="1">
                <a:spLocks noChangeArrowheads="1"/>
              </p:cNvSpPr>
              <p:nvPr/>
            </p:nvSpPr>
            <p:spPr bwMode="black">
              <a:xfrm>
                <a:off x="8059736" y="2924751"/>
                <a:ext cx="1951037" cy="105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sz="1400" b="1" dirty="0">
                    <a:solidFill>
                      <a:srgbClr val="FFFFFF"/>
                    </a:solidFill>
                    <a:latin typeface="Microsoft YaHei" panose="020B0503020204020204" pitchFamily="34" charset="-122"/>
                    <a:ea typeface="Microsoft YaHei" panose="020B0503020204020204" pitchFamily="34" charset="-122"/>
                  </a:rPr>
                  <a:t>糖尿病</a:t>
                </a:r>
                <a:endParaRPr lang="en-US" altLang="zh-CN" sz="1400" b="1" dirty="0">
                  <a:solidFill>
                    <a:srgbClr val="FFFFFF"/>
                  </a:solidFill>
                  <a:latin typeface="Microsoft YaHei" panose="020B0503020204020204" pitchFamily="34" charset="-122"/>
                  <a:ea typeface="Microsoft YaHei" panose="020B0503020204020204" pitchFamily="34" charset="-122"/>
                </a:endParaRPr>
              </a:p>
              <a:p>
                <a:pPr algn="ctr" eaLnBrk="1" hangingPunct="1"/>
                <a:r>
                  <a:rPr lang="zh-CN" altLang="en-US" sz="1400" b="1" dirty="0">
                    <a:solidFill>
                      <a:srgbClr val="FFFFFF"/>
                    </a:solidFill>
                    <a:latin typeface="Microsoft YaHei" panose="020B0503020204020204" pitchFamily="34" charset="-122"/>
                    <a:ea typeface="Microsoft YaHei" panose="020B0503020204020204" pitchFamily="34" charset="-122"/>
                  </a:rPr>
                  <a:t>心血管病</a:t>
                </a:r>
                <a:endParaRPr lang="en-US" altLang="zh-CN" sz="1400" b="1" dirty="0">
                  <a:solidFill>
                    <a:srgbClr val="FFFFFF"/>
                  </a:solidFill>
                  <a:latin typeface="Microsoft YaHei" panose="020B0503020204020204" pitchFamily="34" charset="-122"/>
                  <a:ea typeface="Microsoft YaHei" panose="020B0503020204020204" pitchFamily="34" charset="-122"/>
                </a:endParaRPr>
              </a:p>
            </p:txBody>
          </p:sp>
          <p:sp>
            <p:nvSpPr>
              <p:cNvPr id="21" name="Text Box 10">
                <a:extLst>
                  <a:ext uri="{FF2B5EF4-FFF2-40B4-BE49-F238E27FC236}">
                    <a16:creationId xmlns:a16="http://schemas.microsoft.com/office/drawing/2014/main" id="{FB95013A-5057-6E49-9CDE-6979E4EBA06A}"/>
                  </a:ext>
                </a:extLst>
              </p:cNvPr>
              <p:cNvSpPr txBox="1">
                <a:spLocks noChangeArrowheads="1"/>
              </p:cNvSpPr>
              <p:nvPr/>
            </p:nvSpPr>
            <p:spPr bwMode="black">
              <a:xfrm>
                <a:off x="5511804" y="5154746"/>
                <a:ext cx="2030412" cy="105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sz="1400" b="1" dirty="0">
                    <a:solidFill>
                      <a:srgbClr val="FFFFFF"/>
                    </a:solidFill>
                    <a:latin typeface="Microsoft YaHei" panose="020B0503020204020204" pitchFamily="34" charset="-122"/>
                    <a:ea typeface="Microsoft YaHei" panose="020B0503020204020204" pitchFamily="34" charset="-122"/>
                  </a:rPr>
                  <a:t>早产</a:t>
                </a:r>
                <a:endParaRPr lang="en-US" altLang="zh-CN" sz="1400" b="1" dirty="0">
                  <a:solidFill>
                    <a:srgbClr val="FFFFFF"/>
                  </a:solidFill>
                  <a:latin typeface="Microsoft YaHei" panose="020B0503020204020204" pitchFamily="34" charset="-122"/>
                  <a:ea typeface="Microsoft YaHei" panose="020B0503020204020204" pitchFamily="34" charset="-122"/>
                </a:endParaRPr>
              </a:p>
              <a:p>
                <a:pPr algn="ctr" eaLnBrk="1" hangingPunct="1"/>
                <a:r>
                  <a:rPr lang="zh-CN" altLang="en-US" sz="1400" b="1" dirty="0">
                    <a:solidFill>
                      <a:srgbClr val="FFFFFF"/>
                    </a:solidFill>
                    <a:latin typeface="Microsoft YaHei" panose="020B0503020204020204" pitchFamily="34" charset="-122"/>
                    <a:ea typeface="Microsoft YaHei" panose="020B0503020204020204" pitchFamily="34" charset="-122"/>
                  </a:rPr>
                  <a:t>宫内感染</a:t>
                </a:r>
                <a:endParaRPr lang="en-US" altLang="zh-CN" sz="1400" b="1" dirty="0">
                  <a:solidFill>
                    <a:srgbClr val="FFFFFF"/>
                  </a:solidFill>
                  <a:latin typeface="Microsoft YaHei" panose="020B0503020204020204" pitchFamily="34" charset="-122"/>
                  <a:ea typeface="Microsoft YaHei" panose="020B0503020204020204" pitchFamily="34" charset="-122"/>
                </a:endParaRPr>
              </a:p>
            </p:txBody>
          </p:sp>
          <p:sp>
            <p:nvSpPr>
              <p:cNvPr id="22" name="Text Box 11">
                <a:extLst>
                  <a:ext uri="{FF2B5EF4-FFF2-40B4-BE49-F238E27FC236}">
                    <a16:creationId xmlns:a16="http://schemas.microsoft.com/office/drawing/2014/main" id="{D677084A-DCF5-B64A-90D4-0CEEC6D22E24}"/>
                  </a:ext>
                </a:extLst>
              </p:cNvPr>
              <p:cNvSpPr txBox="1">
                <a:spLocks noChangeArrowheads="1"/>
              </p:cNvSpPr>
              <p:nvPr/>
            </p:nvSpPr>
            <p:spPr bwMode="gray">
              <a:xfrm>
                <a:off x="7947023" y="5151015"/>
                <a:ext cx="1998664" cy="105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sz="1400" b="1" dirty="0">
                    <a:solidFill>
                      <a:srgbClr val="FFFFFF"/>
                    </a:solidFill>
                    <a:latin typeface="Microsoft YaHei" panose="020B0503020204020204" pitchFamily="34" charset="-122"/>
                    <a:ea typeface="Microsoft YaHei" panose="020B0503020204020204" pitchFamily="34" charset="-122"/>
                  </a:rPr>
                  <a:t>胰腺癌</a:t>
                </a:r>
                <a:endParaRPr lang="en-US" altLang="zh-CN" sz="1400" b="1" dirty="0">
                  <a:solidFill>
                    <a:srgbClr val="FFFFFF"/>
                  </a:solidFill>
                  <a:latin typeface="Microsoft YaHei" panose="020B0503020204020204" pitchFamily="34" charset="-122"/>
                  <a:ea typeface="Microsoft YaHei" panose="020B0503020204020204" pitchFamily="34" charset="-122"/>
                </a:endParaRPr>
              </a:p>
              <a:p>
                <a:pPr algn="ctr" eaLnBrk="1" hangingPunct="1"/>
                <a:r>
                  <a:rPr lang="zh-CN" altLang="en-US" sz="1400" b="1" dirty="0">
                    <a:solidFill>
                      <a:srgbClr val="FFFFFF"/>
                    </a:solidFill>
                    <a:latin typeface="Microsoft YaHei" panose="020B0503020204020204" pitchFamily="34" charset="-122"/>
                    <a:ea typeface="Microsoft YaHei" panose="020B0503020204020204" pitchFamily="34" charset="-122"/>
                  </a:rPr>
                  <a:t>结直肠癌</a:t>
                </a:r>
                <a:endParaRPr lang="en-US" altLang="zh-CN" sz="1400" b="1" dirty="0">
                  <a:solidFill>
                    <a:srgbClr val="FFFFFF"/>
                  </a:solidFill>
                  <a:latin typeface="Microsoft YaHei" panose="020B0503020204020204" pitchFamily="34" charset="-122"/>
                  <a:ea typeface="Microsoft YaHei" panose="020B0503020204020204" pitchFamily="34" charset="-122"/>
                </a:endParaRPr>
              </a:p>
            </p:txBody>
          </p:sp>
        </p:grpSp>
        <p:sp>
          <p:nvSpPr>
            <p:cNvPr id="13" name="TextBox 12">
              <a:extLst>
                <a:ext uri="{FF2B5EF4-FFF2-40B4-BE49-F238E27FC236}">
                  <a16:creationId xmlns:a16="http://schemas.microsoft.com/office/drawing/2014/main" id="{4DE0F0E1-69B4-854D-B6F3-BEFB6A743EC6}"/>
                </a:ext>
              </a:extLst>
            </p:cNvPr>
            <p:cNvSpPr txBox="1"/>
            <p:nvPr/>
          </p:nvSpPr>
          <p:spPr>
            <a:xfrm>
              <a:off x="6324193" y="4507605"/>
              <a:ext cx="1337816" cy="830997"/>
            </a:xfrm>
            <a:prstGeom prst="rect">
              <a:avLst/>
            </a:prstGeom>
            <a:noFill/>
          </p:spPr>
          <p:txBody>
            <a:bodyPr wrap="square" rtlCol="0">
              <a:spAutoFit/>
            </a:bodyPr>
            <a:lstStyle>
              <a:defPPr>
                <a:defRPr lang="zh-CN"/>
              </a:defPPr>
              <a:lvl1pPr>
                <a:lnSpc>
                  <a:spcPct val="125000"/>
                </a:lnSpc>
                <a:defRPr>
                  <a:solidFill>
                    <a:schemeClr val="tx1"/>
                  </a:solidFill>
                  <a:latin typeface="Times New Roman" pitchFamily="18" charset="0"/>
                  <a:cs typeface="Times New Roman"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lnSpc>
                  <a:spcPct val="100000"/>
                </a:lnSpc>
              </a:pPr>
              <a:r>
                <a:rPr lang="zh-CN" altLang="en-US" sz="2400" b="1" dirty="0">
                  <a:solidFill>
                    <a:schemeClr val="bg1"/>
                  </a:solidFill>
                  <a:latin typeface="Microsoft YaHei" panose="020B0503020204020204" pitchFamily="34" charset="-122"/>
                  <a:ea typeface="Microsoft YaHei" panose="020B0503020204020204" pitchFamily="34" charset="-122"/>
                  <a:cs typeface="+mn-cs"/>
                </a:rPr>
                <a:t>口腔</a:t>
              </a:r>
              <a:endParaRPr lang="en-US" altLang="zh-CN" sz="2400" b="1" dirty="0">
                <a:solidFill>
                  <a:schemeClr val="bg1"/>
                </a:solidFill>
                <a:latin typeface="Microsoft YaHei" panose="020B0503020204020204" pitchFamily="34" charset="-122"/>
                <a:ea typeface="Microsoft YaHei" panose="020B0503020204020204" pitchFamily="34" charset="-122"/>
                <a:cs typeface="+mn-cs"/>
              </a:endParaRPr>
            </a:p>
            <a:p>
              <a:pPr algn="ctr">
                <a:lnSpc>
                  <a:spcPct val="100000"/>
                </a:lnSpc>
              </a:pPr>
              <a:r>
                <a:rPr lang="zh-CN" altLang="en-US" sz="2400" b="1" dirty="0">
                  <a:solidFill>
                    <a:schemeClr val="bg1"/>
                  </a:solidFill>
                  <a:latin typeface="Microsoft YaHei" panose="020B0503020204020204" pitchFamily="34" charset="-122"/>
                  <a:ea typeface="Microsoft YaHei" panose="020B0503020204020204" pitchFamily="34" charset="-122"/>
                  <a:cs typeface="+mn-cs"/>
                </a:rPr>
                <a:t>菌群</a:t>
              </a:r>
            </a:p>
          </p:txBody>
        </p:sp>
      </p:grpSp>
      <p:sp>
        <p:nvSpPr>
          <p:cNvPr id="24" name="矩形 23">
            <a:extLst>
              <a:ext uri="{FF2B5EF4-FFF2-40B4-BE49-F238E27FC236}">
                <a16:creationId xmlns:a16="http://schemas.microsoft.com/office/drawing/2014/main" id="{6A32E318-1495-5D4D-90E0-67020C8D14FF}"/>
              </a:ext>
            </a:extLst>
          </p:cNvPr>
          <p:cNvSpPr/>
          <p:nvPr/>
        </p:nvSpPr>
        <p:spPr>
          <a:xfrm>
            <a:off x="692393" y="2747485"/>
            <a:ext cx="2278723" cy="369332"/>
          </a:xfrm>
          <a:prstGeom prst="rect">
            <a:avLst/>
          </a:prstGeom>
        </p:spPr>
        <p:txBody>
          <a:bodyPr wrap="square">
            <a:spAutoFit/>
          </a:bodyPr>
          <a:lstStyle/>
          <a:p>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菌在口，</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响应</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在全身</a:t>
            </a:r>
            <a:r>
              <a:rPr lang="zh-CN" altLang="zh-CN" dirty="0">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sp>
        <p:nvSpPr>
          <p:cNvPr id="25" name="TextBox 12">
            <a:extLst>
              <a:ext uri="{FF2B5EF4-FFF2-40B4-BE49-F238E27FC236}">
                <a16:creationId xmlns:a16="http://schemas.microsoft.com/office/drawing/2014/main" id="{730608A1-8CF9-154E-BF6A-690EC8954B16}"/>
              </a:ext>
            </a:extLst>
          </p:cNvPr>
          <p:cNvSpPr txBox="1"/>
          <p:nvPr/>
        </p:nvSpPr>
        <p:spPr>
          <a:xfrm>
            <a:off x="2711659" y="1857037"/>
            <a:ext cx="3177188" cy="369332"/>
          </a:xfrm>
          <a:prstGeom prst="rect">
            <a:avLst/>
          </a:prstGeom>
          <a:noFill/>
        </p:spPr>
        <p:txBody>
          <a:bodyPr wrap="square" rtlCol="0">
            <a:spAutoFit/>
          </a:bodyPr>
          <a:lstStyle>
            <a:defPPr>
              <a:defRPr lang="zh-CN"/>
            </a:defPPr>
            <a:lvl1pPr>
              <a:lnSpc>
                <a:spcPct val="125000"/>
              </a:lnSpc>
              <a:defRPr>
                <a:solidFill>
                  <a:schemeClr val="tx1"/>
                </a:solidFill>
                <a:latin typeface="Times New Roman" pitchFamily="18" charset="0"/>
                <a:cs typeface="Times New Roman"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lnSpc>
                <a:spcPct val="100000"/>
              </a:lnSpc>
            </a:pPr>
            <a:r>
              <a:rPr lang="zh-CN" altLang="en-US" b="1" dirty="0">
                <a:solidFill>
                  <a:srgbClr val="00B0F0"/>
                </a:solidFill>
                <a:latin typeface="Microsoft YaHei" panose="020B0503020204020204" pitchFamily="34" charset="-122"/>
                <a:ea typeface="Microsoft YaHei" panose="020B0503020204020204" pitchFamily="34" charset="-122"/>
                <a:cs typeface="+mn-cs"/>
              </a:rPr>
              <a:t>口腔菌群具有稳定性？</a:t>
            </a:r>
          </a:p>
        </p:txBody>
      </p:sp>
      <p:grpSp>
        <p:nvGrpSpPr>
          <p:cNvPr id="26" name="组合 25">
            <a:extLst>
              <a:ext uri="{FF2B5EF4-FFF2-40B4-BE49-F238E27FC236}">
                <a16:creationId xmlns:a16="http://schemas.microsoft.com/office/drawing/2014/main" id="{C4970E89-7D22-C040-8B62-1B87CF734532}"/>
              </a:ext>
            </a:extLst>
          </p:cNvPr>
          <p:cNvGrpSpPr/>
          <p:nvPr/>
        </p:nvGrpSpPr>
        <p:grpSpPr>
          <a:xfrm>
            <a:off x="4159879" y="822587"/>
            <a:ext cx="4284111" cy="2216337"/>
            <a:chOff x="3525343" y="1896402"/>
            <a:chExt cx="5072360" cy="2624127"/>
          </a:xfrm>
        </p:grpSpPr>
        <p:grpSp>
          <p:nvGrpSpPr>
            <p:cNvPr id="27" name="组合 26">
              <a:extLst>
                <a:ext uri="{FF2B5EF4-FFF2-40B4-BE49-F238E27FC236}">
                  <a16:creationId xmlns:a16="http://schemas.microsoft.com/office/drawing/2014/main" id="{7B7CEEAB-44FC-4145-9E33-B2C590B81467}"/>
                </a:ext>
              </a:extLst>
            </p:cNvPr>
            <p:cNvGrpSpPr/>
            <p:nvPr/>
          </p:nvGrpSpPr>
          <p:grpSpPr>
            <a:xfrm>
              <a:off x="3525343" y="1896402"/>
              <a:ext cx="5072360" cy="2624127"/>
              <a:chOff x="3525343" y="1896402"/>
              <a:chExt cx="5072360" cy="2624127"/>
            </a:xfrm>
          </p:grpSpPr>
          <p:pic>
            <p:nvPicPr>
              <p:cNvPr id="29" name="图片 28">
                <a:extLst>
                  <a:ext uri="{FF2B5EF4-FFF2-40B4-BE49-F238E27FC236}">
                    <a16:creationId xmlns:a16="http://schemas.microsoft.com/office/drawing/2014/main" id="{F48B38C6-13A1-DC47-A91C-CED4EF816873}"/>
                  </a:ext>
                </a:extLst>
              </p:cNvPr>
              <p:cNvPicPr>
                <a:picLocks noChangeAspect="1"/>
              </p:cNvPicPr>
              <p:nvPr/>
            </p:nvPicPr>
            <p:blipFill>
              <a:blip r:embed="rId2"/>
              <a:stretch>
                <a:fillRect/>
              </a:stretch>
            </p:blipFill>
            <p:spPr>
              <a:xfrm>
                <a:off x="5134614" y="2144529"/>
                <a:ext cx="3463089" cy="2376000"/>
              </a:xfrm>
              <a:prstGeom prst="rect">
                <a:avLst/>
              </a:prstGeom>
            </p:spPr>
          </p:pic>
          <p:grpSp>
            <p:nvGrpSpPr>
              <p:cNvPr id="30" name="Group 22">
                <a:extLst>
                  <a:ext uri="{FF2B5EF4-FFF2-40B4-BE49-F238E27FC236}">
                    <a16:creationId xmlns:a16="http://schemas.microsoft.com/office/drawing/2014/main" id="{55691BE7-735F-D442-9377-C1C4C6E93646}"/>
                  </a:ext>
                </a:extLst>
              </p:cNvPr>
              <p:cNvGrpSpPr>
                <a:grpSpLocks/>
              </p:cNvGrpSpPr>
              <p:nvPr/>
            </p:nvGrpSpPr>
            <p:grpSpPr bwMode="auto">
              <a:xfrm>
                <a:off x="3631177" y="1896402"/>
                <a:ext cx="385135" cy="407446"/>
                <a:chOff x="1488" y="1954"/>
                <a:chExt cx="432" cy="446"/>
              </a:xfrm>
            </p:grpSpPr>
            <p:grpSp>
              <p:nvGrpSpPr>
                <p:cNvPr id="33" name="Group 23">
                  <a:extLst>
                    <a:ext uri="{FF2B5EF4-FFF2-40B4-BE49-F238E27FC236}">
                      <a16:creationId xmlns:a16="http://schemas.microsoft.com/office/drawing/2014/main" id="{6DFC1130-CCFE-0248-94E4-27B7FFAA2C4D}"/>
                    </a:ext>
                  </a:extLst>
                </p:cNvPr>
                <p:cNvGrpSpPr>
                  <a:grpSpLocks/>
                </p:cNvGrpSpPr>
                <p:nvPr/>
              </p:nvGrpSpPr>
              <p:grpSpPr bwMode="auto">
                <a:xfrm>
                  <a:off x="1488" y="1968"/>
                  <a:ext cx="432" cy="432"/>
                  <a:chOff x="2014" y="1921"/>
                  <a:chExt cx="1678" cy="1679"/>
                </a:xfrm>
              </p:grpSpPr>
              <p:sp>
                <p:nvSpPr>
                  <p:cNvPr id="35" name="Oval 24">
                    <a:extLst>
                      <a:ext uri="{FF2B5EF4-FFF2-40B4-BE49-F238E27FC236}">
                        <a16:creationId xmlns:a16="http://schemas.microsoft.com/office/drawing/2014/main" id="{115C2439-2BCE-ED48-8938-10AC74934D40}"/>
                      </a:ext>
                    </a:extLst>
                  </p:cNvPr>
                  <p:cNvSpPr>
                    <a:spLocks noChangeArrowheads="1"/>
                  </p:cNvSpPr>
                  <p:nvPr/>
                </p:nvSpPr>
                <p:spPr bwMode="gray">
                  <a:xfrm>
                    <a:off x="2014" y="1921"/>
                    <a:ext cx="1678" cy="1679"/>
                  </a:xfrm>
                  <a:prstGeom prst="ellipse">
                    <a:avLst/>
                  </a:prstGeom>
                  <a:gradFill rotWithShape="1">
                    <a:gsLst>
                      <a:gs pos="0">
                        <a:schemeClr val="accent2"/>
                      </a:gs>
                      <a:gs pos="100000">
                        <a:schemeClr val="accent2">
                          <a:gamma/>
                          <a:shade val="39216"/>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Microsoft YaHei" panose="020B0503020204020204" pitchFamily="34" charset="-122"/>
                      <a:ea typeface="Microsoft YaHei" panose="020B0503020204020204" pitchFamily="34" charset="-122"/>
                    </a:endParaRPr>
                  </a:p>
                </p:txBody>
              </p:sp>
              <p:sp>
                <p:nvSpPr>
                  <p:cNvPr id="36" name="Freeform 25">
                    <a:extLst>
                      <a:ext uri="{FF2B5EF4-FFF2-40B4-BE49-F238E27FC236}">
                        <a16:creationId xmlns:a16="http://schemas.microsoft.com/office/drawing/2014/main" id="{A8730C39-7D4C-4745-9F17-68C680E42F02}"/>
                      </a:ext>
                    </a:extLst>
                  </p:cNvPr>
                  <p:cNvSpPr>
                    <a:spLocks/>
                  </p:cNvSpPr>
                  <p:nvPr/>
                </p:nvSpPr>
                <p:spPr bwMode="gray">
                  <a:xfrm>
                    <a:off x="2208" y="1948"/>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654 w 1321"/>
                      <a:gd name="T85" fmla="*/ 0 h 712"/>
                      <a:gd name="T86" fmla="*/ 745 w 1321"/>
                      <a:gd name="T87" fmla="*/ 5 h 712"/>
                      <a:gd name="T88" fmla="*/ 831 w 1321"/>
                      <a:gd name="T89" fmla="*/ 20 h 712"/>
                      <a:gd name="T90" fmla="*/ 914 w 1321"/>
                      <a:gd name="T91" fmla="*/ 47 h 712"/>
                      <a:gd name="T92" fmla="*/ 991 w 1321"/>
                      <a:gd name="T93" fmla="*/ 80 h 712"/>
                      <a:gd name="T94" fmla="*/ 1062 w 1321"/>
                      <a:gd name="T95" fmla="*/ 122 h 712"/>
                      <a:gd name="T96" fmla="*/ 1127 w 1321"/>
                      <a:gd name="T97" fmla="*/ 173 h 712"/>
                      <a:gd name="T98" fmla="*/ 1185 w 1321"/>
                      <a:gd name="T99" fmla="*/ 228 h 712"/>
                      <a:gd name="T100" fmla="*/ 1234 w 1321"/>
                      <a:gd name="T101" fmla="*/ 289 h 712"/>
                      <a:gd name="T102" fmla="*/ 1276 w 1321"/>
                      <a:gd name="T103" fmla="*/ 357 h 712"/>
                      <a:gd name="T104" fmla="*/ 1276 w 1321"/>
                      <a:gd name="T105" fmla="*/ 35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latin typeface="Microsoft YaHei" panose="020B0503020204020204" pitchFamily="34" charset="-122"/>
                      <a:ea typeface="Microsoft YaHei" panose="020B0503020204020204" pitchFamily="34" charset="-122"/>
                    </a:endParaRPr>
                  </a:p>
                </p:txBody>
              </p:sp>
            </p:grpSp>
            <p:sp>
              <p:nvSpPr>
                <p:cNvPr id="34" name="Text Box 26">
                  <a:extLst>
                    <a:ext uri="{FF2B5EF4-FFF2-40B4-BE49-F238E27FC236}">
                      <a16:creationId xmlns:a16="http://schemas.microsoft.com/office/drawing/2014/main" id="{B468A293-681E-9F43-A1E0-ADF54A8BE52E}"/>
                    </a:ext>
                  </a:extLst>
                </p:cNvPr>
                <p:cNvSpPr txBox="1">
                  <a:spLocks noChangeArrowheads="1"/>
                </p:cNvSpPr>
                <p:nvPr/>
              </p:nvSpPr>
              <p:spPr bwMode="gray">
                <a:xfrm>
                  <a:off x="1541" y="1954"/>
                  <a:ext cx="340"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en-US" altLang="zh-CN" sz="1600" b="1" dirty="0">
                      <a:solidFill>
                        <a:srgbClr val="000000"/>
                      </a:solidFill>
                      <a:effectLst>
                        <a:outerShdw blurRad="38100" dist="38100" dir="2700000" algn="tl">
                          <a:srgbClr val="C0C0C0"/>
                        </a:outerShdw>
                      </a:effectLst>
                      <a:latin typeface="Microsoft YaHei" panose="020B0503020204020204" pitchFamily="34" charset="-122"/>
                      <a:ea typeface="Microsoft YaHei" panose="020B0503020204020204" pitchFamily="34" charset="-122"/>
                    </a:rPr>
                    <a:t>a</a:t>
                  </a:r>
                </a:p>
              </p:txBody>
            </p:sp>
          </p:grpSp>
          <p:sp>
            <p:nvSpPr>
              <p:cNvPr id="32" name="矩形 31">
                <a:extLst>
                  <a:ext uri="{FF2B5EF4-FFF2-40B4-BE49-F238E27FC236}">
                    <a16:creationId xmlns:a16="http://schemas.microsoft.com/office/drawing/2014/main" id="{5AD03834-CFDC-DE48-A397-9355794514DF}"/>
                  </a:ext>
                </a:extLst>
              </p:cNvPr>
              <p:cNvSpPr/>
              <p:nvPr/>
            </p:nvSpPr>
            <p:spPr>
              <a:xfrm>
                <a:off x="3525343" y="2287532"/>
                <a:ext cx="1607087" cy="619489"/>
              </a:xfrm>
              <a:prstGeom prst="rect">
                <a:avLst/>
              </a:prstGeom>
            </p:spPr>
            <p:txBody>
              <a:bodyPr wrap="square">
                <a:spAutoFit/>
              </a:bodyPr>
              <a:lstStyle/>
              <a:p>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口腔细菌与结直肠癌的关系</a:t>
                </a:r>
              </a:p>
            </p:txBody>
          </p:sp>
        </p:grpSp>
        <p:cxnSp>
          <p:nvCxnSpPr>
            <p:cNvPr id="28" name="直线连接符 27">
              <a:extLst>
                <a:ext uri="{FF2B5EF4-FFF2-40B4-BE49-F238E27FC236}">
                  <a16:creationId xmlns:a16="http://schemas.microsoft.com/office/drawing/2014/main" id="{95ED5B1C-1753-3647-B01C-6766E93655A9}"/>
                </a:ext>
              </a:extLst>
            </p:cNvPr>
            <p:cNvCxnSpPr/>
            <p:nvPr/>
          </p:nvCxnSpPr>
          <p:spPr>
            <a:xfrm>
              <a:off x="3615902" y="2899444"/>
              <a:ext cx="1368000"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grpSp>
        <p:nvGrpSpPr>
          <p:cNvPr id="4" name="组合 3">
            <a:extLst>
              <a:ext uri="{FF2B5EF4-FFF2-40B4-BE49-F238E27FC236}">
                <a16:creationId xmlns:a16="http://schemas.microsoft.com/office/drawing/2014/main" id="{2F89A728-36B0-9644-BD19-B2D13F007B9C}"/>
              </a:ext>
            </a:extLst>
          </p:cNvPr>
          <p:cNvGrpSpPr/>
          <p:nvPr/>
        </p:nvGrpSpPr>
        <p:grpSpPr>
          <a:xfrm>
            <a:off x="666550" y="2403405"/>
            <a:ext cx="6675948" cy="2388294"/>
            <a:chOff x="1204430" y="2403405"/>
            <a:chExt cx="6675948" cy="2388294"/>
          </a:xfrm>
        </p:grpSpPr>
        <p:pic>
          <p:nvPicPr>
            <p:cNvPr id="39" name="图片 38">
              <a:extLst>
                <a:ext uri="{FF2B5EF4-FFF2-40B4-BE49-F238E27FC236}">
                  <a16:creationId xmlns:a16="http://schemas.microsoft.com/office/drawing/2014/main" id="{D3EF3774-EC07-4149-97B5-E5B3B5FE0166}"/>
                </a:ext>
              </a:extLst>
            </p:cNvPr>
            <p:cNvPicPr/>
            <p:nvPr/>
          </p:nvPicPr>
          <p:blipFill>
            <a:blip r:embed="rId3">
              <a:extLst>
                <a:ext uri="{28A0092B-C50C-407E-A947-70E740481C1C}">
                  <a14:useLocalDpi xmlns:a14="http://schemas.microsoft.com/office/drawing/2010/main" val="0"/>
                </a:ext>
              </a:extLst>
            </a:blip>
            <a:stretch>
              <a:fillRect/>
            </a:stretch>
          </p:blipFill>
          <p:spPr>
            <a:xfrm>
              <a:off x="1204430" y="3297699"/>
              <a:ext cx="2239382" cy="1492742"/>
            </a:xfrm>
            <a:prstGeom prst="rect">
              <a:avLst/>
            </a:prstGeom>
          </p:spPr>
        </p:pic>
        <p:pic>
          <p:nvPicPr>
            <p:cNvPr id="40" name="图片 39">
              <a:extLst>
                <a:ext uri="{FF2B5EF4-FFF2-40B4-BE49-F238E27FC236}">
                  <a16:creationId xmlns:a16="http://schemas.microsoft.com/office/drawing/2014/main" id="{C2302F2A-523D-7545-89CF-27491A96C05C}"/>
                </a:ext>
              </a:extLst>
            </p:cNvPr>
            <p:cNvPicPr>
              <a:picLocks noChangeAspect="1"/>
            </p:cNvPicPr>
            <p:nvPr/>
          </p:nvPicPr>
          <p:blipFill>
            <a:blip r:embed="rId4"/>
            <a:stretch>
              <a:fillRect/>
            </a:stretch>
          </p:blipFill>
          <p:spPr>
            <a:xfrm>
              <a:off x="4108125" y="3297446"/>
              <a:ext cx="3772253" cy="1494253"/>
            </a:xfrm>
            <a:prstGeom prst="rect">
              <a:avLst/>
            </a:prstGeom>
            <a:solidFill>
              <a:schemeClr val="tx1"/>
            </a:solidFill>
          </p:spPr>
        </p:pic>
        <p:sp>
          <p:nvSpPr>
            <p:cNvPr id="41" name="右箭头 40">
              <a:extLst>
                <a:ext uri="{FF2B5EF4-FFF2-40B4-BE49-F238E27FC236}">
                  <a16:creationId xmlns:a16="http://schemas.microsoft.com/office/drawing/2014/main" id="{CCD4ACEC-24AE-AF4F-B178-0DD6185DC12A}"/>
                </a:ext>
              </a:extLst>
            </p:cNvPr>
            <p:cNvSpPr/>
            <p:nvPr/>
          </p:nvSpPr>
          <p:spPr>
            <a:xfrm>
              <a:off x="3622707" y="3971050"/>
              <a:ext cx="268626" cy="188993"/>
            </a:xfrm>
            <a:prstGeom prst="rightArrow">
              <a:avLst/>
            </a:prstGeom>
            <a:gradFill rotWithShape="1">
              <a:gsLst>
                <a:gs pos="0">
                  <a:schemeClr val="accent1"/>
                </a:gs>
                <a:gs pos="100000">
                  <a:schemeClr val="accent1">
                    <a:gamma/>
                    <a:shade val="30196"/>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grpSp>
          <p:nvGrpSpPr>
            <p:cNvPr id="42" name="Group 9">
              <a:extLst>
                <a:ext uri="{FF2B5EF4-FFF2-40B4-BE49-F238E27FC236}">
                  <a16:creationId xmlns:a16="http://schemas.microsoft.com/office/drawing/2014/main" id="{060E13B6-2A9D-3A47-9D6D-F0812137B906}"/>
                </a:ext>
              </a:extLst>
            </p:cNvPr>
            <p:cNvGrpSpPr>
              <a:grpSpLocks/>
            </p:cNvGrpSpPr>
            <p:nvPr/>
          </p:nvGrpSpPr>
          <p:grpSpPr bwMode="auto">
            <a:xfrm>
              <a:off x="3680660" y="2403405"/>
              <a:ext cx="325340" cy="332180"/>
              <a:chOff x="3936" y="1969"/>
              <a:chExt cx="430" cy="438"/>
            </a:xfrm>
          </p:grpSpPr>
          <p:grpSp>
            <p:nvGrpSpPr>
              <p:cNvPr id="45" name="Group 10">
                <a:extLst>
                  <a:ext uri="{FF2B5EF4-FFF2-40B4-BE49-F238E27FC236}">
                    <a16:creationId xmlns:a16="http://schemas.microsoft.com/office/drawing/2014/main" id="{B70D1C6B-FF5A-4D49-98E9-70F9D578735A}"/>
                  </a:ext>
                </a:extLst>
              </p:cNvPr>
              <p:cNvGrpSpPr>
                <a:grpSpLocks/>
              </p:cNvGrpSpPr>
              <p:nvPr/>
            </p:nvGrpSpPr>
            <p:grpSpPr bwMode="auto">
              <a:xfrm>
                <a:off x="3936" y="1969"/>
                <a:ext cx="430" cy="438"/>
                <a:chOff x="2009" y="1929"/>
                <a:chExt cx="1680" cy="1680"/>
              </a:xfrm>
            </p:grpSpPr>
            <p:sp>
              <p:nvSpPr>
                <p:cNvPr id="47" name="Oval 11">
                  <a:extLst>
                    <a:ext uri="{FF2B5EF4-FFF2-40B4-BE49-F238E27FC236}">
                      <a16:creationId xmlns:a16="http://schemas.microsoft.com/office/drawing/2014/main" id="{2F684B87-7750-8A43-B622-E991A27B04CD}"/>
                    </a:ext>
                  </a:extLst>
                </p:cNvPr>
                <p:cNvSpPr>
                  <a:spLocks noChangeArrowheads="1"/>
                </p:cNvSpPr>
                <p:nvPr/>
              </p:nvSpPr>
              <p:spPr bwMode="gray">
                <a:xfrm>
                  <a:off x="2009" y="1929"/>
                  <a:ext cx="1680" cy="1680"/>
                </a:xfrm>
                <a:prstGeom prst="ellipse">
                  <a:avLst/>
                </a:prstGeom>
                <a:gradFill rotWithShape="1">
                  <a:gsLst>
                    <a:gs pos="0">
                      <a:schemeClr val="accent1"/>
                    </a:gs>
                    <a:gs pos="100000">
                      <a:schemeClr val="accent1">
                        <a:gamma/>
                        <a:shade val="30196"/>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dirty="0">
                    <a:latin typeface="Microsoft YaHei" panose="020B0503020204020204" pitchFamily="34" charset="-122"/>
                    <a:ea typeface="Microsoft YaHei" panose="020B0503020204020204" pitchFamily="34" charset="-122"/>
                  </a:endParaRPr>
                </a:p>
              </p:txBody>
            </p:sp>
            <p:sp>
              <p:nvSpPr>
                <p:cNvPr id="48" name="Freeform 12">
                  <a:extLst>
                    <a:ext uri="{FF2B5EF4-FFF2-40B4-BE49-F238E27FC236}">
                      <a16:creationId xmlns:a16="http://schemas.microsoft.com/office/drawing/2014/main" id="{847D2F17-ED08-0543-BC55-CA53B643484C}"/>
                    </a:ext>
                  </a:extLst>
                </p:cNvPr>
                <p:cNvSpPr>
                  <a:spLocks/>
                </p:cNvSpPr>
                <p:nvPr/>
              </p:nvSpPr>
              <p:spPr bwMode="gray">
                <a:xfrm>
                  <a:off x="2208" y="1948"/>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654 w 1321"/>
                    <a:gd name="T85" fmla="*/ 0 h 712"/>
                    <a:gd name="T86" fmla="*/ 745 w 1321"/>
                    <a:gd name="T87" fmla="*/ 5 h 712"/>
                    <a:gd name="T88" fmla="*/ 831 w 1321"/>
                    <a:gd name="T89" fmla="*/ 20 h 712"/>
                    <a:gd name="T90" fmla="*/ 914 w 1321"/>
                    <a:gd name="T91" fmla="*/ 47 h 712"/>
                    <a:gd name="T92" fmla="*/ 991 w 1321"/>
                    <a:gd name="T93" fmla="*/ 80 h 712"/>
                    <a:gd name="T94" fmla="*/ 1062 w 1321"/>
                    <a:gd name="T95" fmla="*/ 122 h 712"/>
                    <a:gd name="T96" fmla="*/ 1127 w 1321"/>
                    <a:gd name="T97" fmla="*/ 173 h 712"/>
                    <a:gd name="T98" fmla="*/ 1185 w 1321"/>
                    <a:gd name="T99" fmla="*/ 228 h 712"/>
                    <a:gd name="T100" fmla="*/ 1234 w 1321"/>
                    <a:gd name="T101" fmla="*/ 289 h 712"/>
                    <a:gd name="T102" fmla="*/ 1276 w 1321"/>
                    <a:gd name="T103" fmla="*/ 357 h 712"/>
                    <a:gd name="T104" fmla="*/ 1276 w 1321"/>
                    <a:gd name="T105" fmla="*/ 35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latin typeface="Microsoft YaHei" panose="020B0503020204020204" pitchFamily="34" charset="-122"/>
                    <a:ea typeface="Microsoft YaHei" panose="020B0503020204020204" pitchFamily="34" charset="-122"/>
                  </a:endParaRPr>
                </a:p>
              </p:txBody>
            </p:sp>
          </p:grpSp>
          <p:sp>
            <p:nvSpPr>
              <p:cNvPr id="46" name="Text Box 13">
                <a:extLst>
                  <a:ext uri="{FF2B5EF4-FFF2-40B4-BE49-F238E27FC236}">
                    <a16:creationId xmlns:a16="http://schemas.microsoft.com/office/drawing/2014/main" id="{40F74971-878F-0A44-BDEB-85A644AD36A7}"/>
                  </a:ext>
                </a:extLst>
              </p:cNvPr>
              <p:cNvSpPr txBox="1">
                <a:spLocks noChangeArrowheads="1"/>
              </p:cNvSpPr>
              <p:nvPr/>
            </p:nvSpPr>
            <p:spPr bwMode="gray">
              <a:xfrm>
                <a:off x="3983" y="1984"/>
                <a:ext cx="358"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en-US" altLang="zh-CN" sz="1600" b="1" dirty="0">
                    <a:solidFill>
                      <a:srgbClr val="000000"/>
                    </a:solidFill>
                    <a:effectLst>
                      <a:outerShdw blurRad="38100" dist="38100" dir="2700000" algn="tl">
                        <a:srgbClr val="C0C0C0"/>
                      </a:outerShdw>
                    </a:effectLst>
                    <a:latin typeface="Microsoft YaHei" panose="020B0503020204020204" pitchFamily="34" charset="-122"/>
                    <a:ea typeface="Microsoft YaHei" panose="020B0503020204020204" pitchFamily="34" charset="-122"/>
                  </a:rPr>
                  <a:t>b</a:t>
                </a:r>
              </a:p>
            </p:txBody>
          </p:sp>
        </p:grpSp>
        <p:sp>
          <p:nvSpPr>
            <p:cNvPr id="43" name="矩形 42">
              <a:extLst>
                <a:ext uri="{FF2B5EF4-FFF2-40B4-BE49-F238E27FC236}">
                  <a16:creationId xmlns:a16="http://schemas.microsoft.com/office/drawing/2014/main" id="{D5B14FFE-940E-7849-9977-750EC0A94E0C}"/>
                </a:ext>
              </a:extLst>
            </p:cNvPr>
            <p:cNvSpPr/>
            <p:nvPr/>
          </p:nvSpPr>
          <p:spPr>
            <a:xfrm>
              <a:off x="3577880" y="2711435"/>
              <a:ext cx="1357344" cy="523220"/>
            </a:xfrm>
            <a:prstGeom prst="rect">
              <a:avLst/>
            </a:prstGeom>
          </p:spPr>
          <p:txBody>
            <a:bodyPr wrap="square">
              <a:spAutoFit/>
            </a:bodyPr>
            <a:lstStyle/>
            <a:p>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口腔细菌用于诊断肠道癌症</a:t>
              </a:r>
            </a:p>
          </p:txBody>
        </p:sp>
        <p:cxnSp>
          <p:nvCxnSpPr>
            <p:cNvPr id="44" name="直线连接符 43">
              <a:extLst>
                <a:ext uri="{FF2B5EF4-FFF2-40B4-BE49-F238E27FC236}">
                  <a16:creationId xmlns:a16="http://schemas.microsoft.com/office/drawing/2014/main" id="{3A20B93D-3C8C-EF4A-8C8A-7E3481435BD5}"/>
                </a:ext>
              </a:extLst>
            </p:cNvPr>
            <p:cNvCxnSpPr/>
            <p:nvPr/>
          </p:nvCxnSpPr>
          <p:spPr>
            <a:xfrm>
              <a:off x="3654993" y="3231294"/>
              <a:ext cx="115541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5740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strips(down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strips(down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trips(down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strips(down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569825A-79DD-BD49-8707-1B7053451C9E}"/>
              </a:ext>
            </a:extLst>
          </p:cNvPr>
          <p:cNvGrpSpPr/>
          <p:nvPr/>
        </p:nvGrpSpPr>
        <p:grpSpPr>
          <a:xfrm>
            <a:off x="510640" y="2817254"/>
            <a:ext cx="2537664" cy="2104391"/>
            <a:chOff x="574194" y="3874126"/>
            <a:chExt cx="3173100" cy="2631334"/>
          </a:xfrm>
        </p:grpSpPr>
        <p:pic>
          <p:nvPicPr>
            <p:cNvPr id="3" name="图片 2">
              <a:extLst>
                <a:ext uri="{FF2B5EF4-FFF2-40B4-BE49-F238E27FC236}">
                  <a16:creationId xmlns:a16="http://schemas.microsoft.com/office/drawing/2014/main" id="{9F1A4BBB-4BBD-5241-A86A-AE0A18C7ED3B}"/>
                </a:ext>
              </a:extLst>
            </p:cNvPr>
            <p:cNvPicPr>
              <a:picLocks noChangeAspect="1"/>
            </p:cNvPicPr>
            <p:nvPr/>
          </p:nvPicPr>
          <p:blipFill>
            <a:blip r:embed="rId3"/>
            <a:stretch>
              <a:fillRect/>
            </a:stretch>
          </p:blipFill>
          <p:spPr>
            <a:xfrm>
              <a:off x="596228" y="4138530"/>
              <a:ext cx="3151066" cy="2366930"/>
            </a:xfrm>
            <a:prstGeom prst="rect">
              <a:avLst/>
            </a:prstGeom>
          </p:spPr>
        </p:pic>
        <p:sp>
          <p:nvSpPr>
            <p:cNvPr id="14" name="矩形 13">
              <a:extLst>
                <a:ext uri="{FF2B5EF4-FFF2-40B4-BE49-F238E27FC236}">
                  <a16:creationId xmlns:a16="http://schemas.microsoft.com/office/drawing/2014/main" id="{75C3D962-EFAE-A94C-B186-231D78E7F887}"/>
                </a:ext>
              </a:extLst>
            </p:cNvPr>
            <p:cNvSpPr/>
            <p:nvPr/>
          </p:nvSpPr>
          <p:spPr>
            <a:xfrm>
              <a:off x="574194" y="3874126"/>
              <a:ext cx="1128877" cy="384845"/>
            </a:xfrm>
            <a:prstGeom prst="rect">
              <a:avLst/>
            </a:prstGeom>
          </p:spPr>
          <p:txBody>
            <a:bodyPr wrap="none">
              <a:spAutoFit/>
            </a:bodyPr>
            <a:lstStyle/>
            <a:p>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研究方案</a:t>
              </a:r>
              <a:endParaRPr lang="zh-CN" altLang="en-US" sz="1400" dirty="0">
                <a:latin typeface="Microsoft YaHei" panose="020B0503020204020204" pitchFamily="34" charset="-122"/>
                <a:ea typeface="Microsoft YaHei" panose="020B0503020204020204" pitchFamily="34" charset="-122"/>
              </a:endParaRPr>
            </a:p>
          </p:txBody>
        </p:sp>
      </p:grpSp>
      <p:sp>
        <p:nvSpPr>
          <p:cNvPr id="26" name="标题 1">
            <a:extLst>
              <a:ext uri="{FF2B5EF4-FFF2-40B4-BE49-F238E27FC236}">
                <a16:creationId xmlns:a16="http://schemas.microsoft.com/office/drawing/2014/main" id="{3343ACE4-06BC-E04B-990C-570800D3CE5A}"/>
              </a:ext>
            </a:extLst>
          </p:cNvPr>
          <p:cNvSpPr>
            <a:spLocks noGrp="1"/>
          </p:cNvSpPr>
          <p:nvPr>
            <p:ph type="title"/>
          </p:nvPr>
        </p:nvSpPr>
        <p:spPr>
          <a:xfrm>
            <a:off x="-178140" y="-179367"/>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洗牙前后唾液和菌斑的时序数据</a:t>
            </a:r>
          </a:p>
        </p:txBody>
      </p:sp>
      <p:pic>
        <p:nvPicPr>
          <p:cNvPr id="12" name="图片 11">
            <a:extLst>
              <a:ext uri="{FF2B5EF4-FFF2-40B4-BE49-F238E27FC236}">
                <a16:creationId xmlns:a16="http://schemas.microsoft.com/office/drawing/2014/main" id="{33D1F8CD-0DAA-4A4F-A099-47FF7F01036C}"/>
              </a:ext>
            </a:extLst>
          </p:cNvPr>
          <p:cNvPicPr>
            <a:picLocks noChangeAspect="1"/>
          </p:cNvPicPr>
          <p:nvPr/>
        </p:nvPicPr>
        <p:blipFill>
          <a:blip r:embed="rId4"/>
          <a:stretch>
            <a:fillRect/>
          </a:stretch>
        </p:blipFill>
        <p:spPr>
          <a:xfrm>
            <a:off x="987858" y="963180"/>
            <a:ext cx="2510694" cy="1671405"/>
          </a:xfrm>
          <a:prstGeom prst="rect">
            <a:avLst/>
          </a:prstGeom>
        </p:spPr>
      </p:pic>
      <p:pic>
        <p:nvPicPr>
          <p:cNvPr id="15" name="图片 14">
            <a:extLst>
              <a:ext uri="{FF2B5EF4-FFF2-40B4-BE49-F238E27FC236}">
                <a16:creationId xmlns:a16="http://schemas.microsoft.com/office/drawing/2014/main" id="{DCD68562-0202-CF4B-B1F3-2220BE32C612}"/>
              </a:ext>
            </a:extLst>
          </p:cNvPr>
          <p:cNvPicPr>
            <a:picLocks noChangeAspect="1"/>
          </p:cNvPicPr>
          <p:nvPr/>
        </p:nvPicPr>
        <p:blipFill>
          <a:blip r:embed="rId5"/>
          <a:stretch>
            <a:fillRect/>
          </a:stretch>
        </p:blipFill>
        <p:spPr>
          <a:xfrm>
            <a:off x="4156026" y="963179"/>
            <a:ext cx="2228540" cy="1671405"/>
          </a:xfrm>
          <a:prstGeom prst="rect">
            <a:avLst/>
          </a:prstGeom>
        </p:spPr>
      </p:pic>
      <p:pic>
        <p:nvPicPr>
          <p:cNvPr id="32" name="图片 31">
            <a:extLst>
              <a:ext uri="{FF2B5EF4-FFF2-40B4-BE49-F238E27FC236}">
                <a16:creationId xmlns:a16="http://schemas.microsoft.com/office/drawing/2014/main" id="{7A9B1607-D389-C641-8A3C-3F89E82C382F}"/>
              </a:ext>
            </a:extLst>
          </p:cNvPr>
          <p:cNvPicPr>
            <a:picLocks noChangeAspect="1"/>
          </p:cNvPicPr>
          <p:nvPr/>
        </p:nvPicPr>
        <p:blipFill rotWithShape="1">
          <a:blip r:embed="rId6"/>
          <a:srcRect l="24497" r="24925"/>
          <a:stretch/>
        </p:blipFill>
        <p:spPr>
          <a:xfrm>
            <a:off x="7006654" y="947445"/>
            <a:ext cx="1497860" cy="2954711"/>
          </a:xfrm>
          <a:prstGeom prst="rect">
            <a:avLst/>
          </a:prstGeom>
        </p:spPr>
      </p:pic>
      <p:sp>
        <p:nvSpPr>
          <p:cNvPr id="35" name="矩形 34">
            <a:extLst>
              <a:ext uri="{FF2B5EF4-FFF2-40B4-BE49-F238E27FC236}">
                <a16:creationId xmlns:a16="http://schemas.microsoft.com/office/drawing/2014/main" id="{E1FD1F91-2A9C-3145-B0D6-F5496B2159D6}"/>
              </a:ext>
            </a:extLst>
          </p:cNvPr>
          <p:cNvSpPr/>
          <p:nvPr/>
        </p:nvSpPr>
        <p:spPr>
          <a:xfrm>
            <a:off x="1548069" y="644802"/>
            <a:ext cx="1334810" cy="307777"/>
          </a:xfrm>
          <a:prstGeom prst="rect">
            <a:avLst/>
          </a:prstGeom>
        </p:spPr>
        <p:txBody>
          <a:bodyPr wrap="square">
            <a:spAutoFit/>
          </a:bodyPr>
          <a:lstStyle/>
          <a:p>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龈上洁治</a:t>
            </a:r>
            <a:r>
              <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洗牙</a:t>
            </a:r>
            <a:endParaRPr lang="zh-CN" altLang="en-US" sz="1400" dirty="0">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id="{480A9BEC-47FA-1B45-B5BF-A35E3F0BFB52}"/>
              </a:ext>
            </a:extLst>
          </p:cNvPr>
          <p:cNvSpPr/>
          <p:nvPr/>
        </p:nvSpPr>
        <p:spPr>
          <a:xfrm>
            <a:off x="7036471" y="3907290"/>
            <a:ext cx="1439933" cy="307777"/>
          </a:xfrm>
          <a:prstGeom prst="rect">
            <a:avLst/>
          </a:prstGeom>
        </p:spPr>
        <p:txBody>
          <a:bodyPr wrap="square">
            <a:spAutoFit/>
          </a:bodyPr>
          <a:lstStyle/>
          <a:p>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牙菌斑重新堆积</a:t>
            </a:r>
            <a:endParaRPr lang="zh-CN" altLang="en-US" sz="1400" dirty="0">
              <a:latin typeface="Microsoft YaHei" panose="020B0503020204020204" pitchFamily="34" charset="-122"/>
              <a:ea typeface="Microsoft YaHei" panose="020B0503020204020204" pitchFamily="34" charset="-122"/>
            </a:endParaRPr>
          </a:p>
        </p:txBody>
      </p:sp>
      <p:grpSp>
        <p:nvGrpSpPr>
          <p:cNvPr id="2" name="组合 1">
            <a:extLst>
              <a:ext uri="{FF2B5EF4-FFF2-40B4-BE49-F238E27FC236}">
                <a16:creationId xmlns:a16="http://schemas.microsoft.com/office/drawing/2014/main" id="{F4780EA0-B918-A149-8FD0-5F5B1976E225}"/>
              </a:ext>
            </a:extLst>
          </p:cNvPr>
          <p:cNvGrpSpPr/>
          <p:nvPr/>
        </p:nvGrpSpPr>
        <p:grpSpPr>
          <a:xfrm>
            <a:off x="3470671" y="2960347"/>
            <a:ext cx="3418817" cy="1988902"/>
            <a:chOff x="3574380" y="4040761"/>
            <a:chExt cx="4274895" cy="2486927"/>
          </a:xfrm>
        </p:grpSpPr>
        <p:pic>
          <p:nvPicPr>
            <p:cNvPr id="34" name="图片 33">
              <a:extLst>
                <a:ext uri="{FF2B5EF4-FFF2-40B4-BE49-F238E27FC236}">
                  <a16:creationId xmlns:a16="http://schemas.microsoft.com/office/drawing/2014/main" id="{08BFA4A8-D88F-EA49-9AAA-6462D7EF6314}"/>
                </a:ext>
              </a:extLst>
            </p:cNvPr>
            <p:cNvPicPr>
              <a:picLocks noChangeAspect="1"/>
            </p:cNvPicPr>
            <p:nvPr/>
          </p:nvPicPr>
          <p:blipFill>
            <a:blip r:embed="rId7"/>
            <a:stretch>
              <a:fillRect/>
            </a:stretch>
          </p:blipFill>
          <p:spPr>
            <a:xfrm>
              <a:off x="3574380" y="4410093"/>
              <a:ext cx="4274895" cy="2117595"/>
            </a:xfrm>
            <a:prstGeom prst="rect">
              <a:avLst/>
            </a:prstGeom>
          </p:spPr>
        </p:pic>
        <p:sp>
          <p:nvSpPr>
            <p:cNvPr id="37" name="矩形 36">
              <a:extLst>
                <a:ext uri="{FF2B5EF4-FFF2-40B4-BE49-F238E27FC236}">
                  <a16:creationId xmlns:a16="http://schemas.microsoft.com/office/drawing/2014/main" id="{73A1D057-ED30-0B41-8343-3C98954DA264}"/>
                </a:ext>
              </a:extLst>
            </p:cNvPr>
            <p:cNvSpPr/>
            <p:nvPr/>
          </p:nvSpPr>
          <p:spPr>
            <a:xfrm>
              <a:off x="4646324" y="4040761"/>
              <a:ext cx="1802354" cy="384845"/>
            </a:xfrm>
            <a:prstGeom prst="rect">
              <a:avLst/>
            </a:prstGeom>
          </p:spPr>
          <p:txBody>
            <a:bodyPr wrap="none">
              <a:spAutoFit/>
            </a:bodyPr>
            <a:lstStyle/>
            <a:p>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数据时间点分布</a:t>
              </a:r>
              <a:endParaRPr lang="zh-CN" altLang="en-US" sz="14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82294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6A69D5E-EAAE-384B-B142-840C1E08C47F}"/>
              </a:ext>
            </a:extLst>
          </p:cNvPr>
          <p:cNvSpPr>
            <a:spLocks noGrp="1"/>
          </p:cNvSpPr>
          <p:nvPr>
            <p:ph type="title"/>
          </p:nvPr>
        </p:nvSpPr>
        <p:spPr>
          <a:xfrm>
            <a:off x="-285716" y="-198583"/>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类型特异的微生物多样性波动</a:t>
            </a:r>
          </a:p>
        </p:txBody>
      </p:sp>
      <p:sp>
        <p:nvSpPr>
          <p:cNvPr id="7" name="内容占位符 2">
            <a:extLst>
              <a:ext uri="{FF2B5EF4-FFF2-40B4-BE49-F238E27FC236}">
                <a16:creationId xmlns:a16="http://schemas.microsoft.com/office/drawing/2014/main" id="{E54DC2C0-4E9B-5245-B913-064ED9EFCA82}"/>
              </a:ext>
            </a:extLst>
          </p:cNvPr>
          <p:cNvSpPr>
            <a:spLocks noGrp="1"/>
          </p:cNvSpPr>
          <p:nvPr>
            <p:ph idx="1"/>
          </p:nvPr>
        </p:nvSpPr>
        <p:spPr>
          <a:xfrm>
            <a:off x="332635" y="4120694"/>
            <a:ext cx="8373375" cy="1284295"/>
          </a:xfrm>
        </p:spPr>
        <p:txBody>
          <a:bodyPr>
            <a:norm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唾液菌群的</a:t>
            </a:r>
            <a:r>
              <a:rPr kumimoji="1" lang="en-US" altLang="zh-CN" dirty="0">
                <a:latin typeface="Microsoft YaHei" panose="020B0503020204020204" pitchFamily="34" charset="-122"/>
                <a:ea typeface="Microsoft YaHei" panose="020B0503020204020204" pitchFamily="34" charset="-122"/>
              </a:rPr>
              <a:t>alpha</a:t>
            </a:r>
            <a:r>
              <a:rPr kumimoji="1" lang="zh-CN" altLang="en-US" dirty="0">
                <a:latin typeface="Microsoft YaHei" panose="020B0503020204020204" pitchFamily="34" charset="-122"/>
                <a:ea typeface="Microsoft YaHei" panose="020B0503020204020204" pitchFamily="34" charset="-122"/>
              </a:rPr>
              <a:t>多样性在整个采样周期，</a:t>
            </a:r>
            <a:r>
              <a:rPr kumimoji="1" lang="zh-CN" altLang="en-US" b="1" dirty="0">
                <a:solidFill>
                  <a:srgbClr val="00B0F0"/>
                </a:solidFill>
                <a:latin typeface="Microsoft YaHei" panose="020B0503020204020204" pitchFamily="34" charset="-122"/>
                <a:ea typeface="Microsoft YaHei" panose="020B0503020204020204" pitchFamily="34" charset="-122"/>
              </a:rPr>
              <a:t>保持平稳</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牙菌斑菌群的</a:t>
            </a:r>
            <a:r>
              <a:rPr kumimoji="1" lang="en-US" altLang="zh-CN" dirty="0">
                <a:latin typeface="Microsoft YaHei" panose="020B0503020204020204" pitchFamily="34" charset="-122"/>
                <a:ea typeface="Microsoft YaHei" panose="020B0503020204020204" pitchFamily="34" charset="-122"/>
              </a:rPr>
              <a:t>alpha</a:t>
            </a:r>
            <a:r>
              <a:rPr kumimoji="1" lang="zh-CN" altLang="en-US" dirty="0">
                <a:latin typeface="Microsoft YaHei" panose="020B0503020204020204" pitchFamily="34" charset="-122"/>
                <a:ea typeface="Microsoft YaHei" panose="020B0503020204020204" pitchFamily="34" charset="-122"/>
              </a:rPr>
              <a:t>多样性在洗牙前最高，洗牙后</a:t>
            </a:r>
            <a:r>
              <a:rPr kumimoji="1" lang="zh-CN" altLang="en-US" b="1" dirty="0">
                <a:solidFill>
                  <a:srgbClr val="00B0F0"/>
                </a:solidFill>
                <a:latin typeface="Microsoft YaHei" panose="020B0503020204020204" pitchFamily="34" charset="-122"/>
                <a:ea typeface="Microsoft YaHei" panose="020B0503020204020204" pitchFamily="34" charset="-122"/>
              </a:rPr>
              <a:t>先降低后升高</a:t>
            </a:r>
            <a:r>
              <a:rPr kumimoji="1" lang="zh-CN" altLang="en-US" dirty="0">
                <a:latin typeface="Microsoft YaHei" panose="020B0503020204020204" pitchFamily="34" charset="-122"/>
                <a:ea typeface="Microsoft YaHei" panose="020B0503020204020204" pitchFamily="34" charset="-122"/>
              </a:rPr>
              <a:t>，在洗牙后</a:t>
            </a:r>
            <a:r>
              <a:rPr kumimoji="1" lang="en-US" altLang="zh-CN" b="1" dirty="0">
                <a:solidFill>
                  <a:srgbClr val="00B0F0"/>
                </a:solidFill>
                <a:latin typeface="Microsoft YaHei" panose="020B0503020204020204" pitchFamily="34" charset="-122"/>
                <a:ea typeface="Microsoft YaHei" panose="020B0503020204020204" pitchFamily="34" charset="-122"/>
              </a:rPr>
              <a:t>3d</a:t>
            </a:r>
            <a:r>
              <a:rPr kumimoji="1" lang="zh-CN" altLang="en-US" dirty="0">
                <a:latin typeface="Microsoft YaHei" panose="020B0503020204020204" pitchFamily="34" charset="-122"/>
                <a:ea typeface="Microsoft YaHei" panose="020B0503020204020204" pitchFamily="34" charset="-122"/>
              </a:rPr>
              <a:t>处于最低值，之后快速回升到相对稳定状态。</a:t>
            </a:r>
          </a:p>
        </p:txBody>
      </p:sp>
      <p:pic>
        <p:nvPicPr>
          <p:cNvPr id="6" name="图片 5">
            <a:extLst>
              <a:ext uri="{FF2B5EF4-FFF2-40B4-BE49-F238E27FC236}">
                <a16:creationId xmlns:a16="http://schemas.microsoft.com/office/drawing/2014/main" id="{ED79A110-D5B0-B543-AAC5-FC9EF46B8756}"/>
              </a:ext>
            </a:extLst>
          </p:cNvPr>
          <p:cNvPicPr>
            <a:picLocks noChangeAspect="1"/>
          </p:cNvPicPr>
          <p:nvPr/>
        </p:nvPicPr>
        <p:blipFill>
          <a:blip r:embed="rId2"/>
          <a:stretch>
            <a:fillRect/>
          </a:stretch>
        </p:blipFill>
        <p:spPr>
          <a:xfrm>
            <a:off x="5224084" y="829876"/>
            <a:ext cx="2933018" cy="3254444"/>
          </a:xfrm>
          <a:prstGeom prst="rect">
            <a:avLst/>
          </a:prstGeom>
          <a:solidFill>
            <a:schemeClr val="tx1"/>
          </a:solidFill>
        </p:spPr>
      </p:pic>
      <p:cxnSp>
        <p:nvCxnSpPr>
          <p:cNvPr id="12" name="直线连接符 11">
            <a:extLst>
              <a:ext uri="{FF2B5EF4-FFF2-40B4-BE49-F238E27FC236}">
                <a16:creationId xmlns:a16="http://schemas.microsoft.com/office/drawing/2014/main" id="{E1EDCDAE-7CF0-8F4B-827E-4AFAB9CA9FBC}"/>
              </a:ext>
            </a:extLst>
          </p:cNvPr>
          <p:cNvCxnSpPr>
            <a:cxnSpLocks/>
          </p:cNvCxnSpPr>
          <p:nvPr/>
        </p:nvCxnSpPr>
        <p:spPr>
          <a:xfrm rot="5400000">
            <a:off x="3225435" y="2465937"/>
            <a:ext cx="2880000" cy="0"/>
          </a:xfrm>
          <a:prstGeom prst="line">
            <a:avLst/>
          </a:prstGeom>
        </p:spPr>
        <p:style>
          <a:lnRef idx="1">
            <a:schemeClr val="accent2"/>
          </a:lnRef>
          <a:fillRef idx="0">
            <a:schemeClr val="accent2"/>
          </a:fillRef>
          <a:effectRef idx="0">
            <a:schemeClr val="accent2"/>
          </a:effectRef>
          <a:fontRef idx="minor">
            <a:schemeClr val="tx1"/>
          </a:fontRef>
        </p:style>
      </p:cxnSp>
      <p:grpSp>
        <p:nvGrpSpPr>
          <p:cNvPr id="17" name="组合 16">
            <a:extLst>
              <a:ext uri="{FF2B5EF4-FFF2-40B4-BE49-F238E27FC236}">
                <a16:creationId xmlns:a16="http://schemas.microsoft.com/office/drawing/2014/main" id="{34167CFA-43EB-1F4D-8E97-A15F1C1D3C34}"/>
              </a:ext>
            </a:extLst>
          </p:cNvPr>
          <p:cNvGrpSpPr/>
          <p:nvPr/>
        </p:nvGrpSpPr>
        <p:grpSpPr>
          <a:xfrm>
            <a:off x="604932" y="829876"/>
            <a:ext cx="3495956" cy="3254444"/>
            <a:chOff x="413834" y="1469722"/>
            <a:chExt cx="4063164" cy="3782467"/>
          </a:xfrm>
        </p:grpSpPr>
        <p:pic>
          <p:nvPicPr>
            <p:cNvPr id="15" name="图片 14">
              <a:extLst>
                <a:ext uri="{FF2B5EF4-FFF2-40B4-BE49-F238E27FC236}">
                  <a16:creationId xmlns:a16="http://schemas.microsoft.com/office/drawing/2014/main" id="{00B619F7-D8B3-3E42-9BBB-BB2A686FF267}"/>
                </a:ext>
              </a:extLst>
            </p:cNvPr>
            <p:cNvPicPr>
              <a:picLocks noChangeAspect="1"/>
            </p:cNvPicPr>
            <p:nvPr/>
          </p:nvPicPr>
          <p:blipFill rotWithShape="1">
            <a:blip r:embed="rId3"/>
            <a:srcRect l="8616" r="30500"/>
            <a:stretch/>
          </p:blipFill>
          <p:spPr>
            <a:xfrm>
              <a:off x="413834" y="1469722"/>
              <a:ext cx="4063164" cy="3782467"/>
            </a:xfrm>
            <a:prstGeom prst="rect">
              <a:avLst/>
            </a:prstGeom>
          </p:spPr>
        </p:pic>
        <p:sp>
          <p:nvSpPr>
            <p:cNvPr id="16" name="矩形 15">
              <a:extLst>
                <a:ext uri="{FF2B5EF4-FFF2-40B4-BE49-F238E27FC236}">
                  <a16:creationId xmlns:a16="http://schemas.microsoft.com/office/drawing/2014/main" id="{10EFD165-F9A5-BF44-B78B-1EA89AB7307F}"/>
                </a:ext>
              </a:extLst>
            </p:cNvPr>
            <p:cNvSpPr/>
            <p:nvPr/>
          </p:nvSpPr>
          <p:spPr>
            <a:xfrm>
              <a:off x="2555913" y="1907748"/>
              <a:ext cx="1366092" cy="24054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panose="020B0503020204020204" pitchFamily="34" charset="-122"/>
                  <a:ea typeface="Microsoft YaHei" panose="020B0503020204020204" pitchFamily="34" charset="-122"/>
                </a:rPr>
                <a:t>完整群落</a:t>
              </a:r>
            </a:p>
          </p:txBody>
        </p:sp>
      </p:grpSp>
    </p:spTree>
    <p:extLst>
      <p:ext uri="{BB962C8B-B14F-4D97-AF65-F5344CB8AC3E}">
        <p14:creationId xmlns:p14="http://schemas.microsoft.com/office/powerpoint/2010/main" val="199133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strips(downLeft)">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strips(downLeft)">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6A69D5E-EAAE-384B-B142-840C1E08C47F}"/>
              </a:ext>
            </a:extLst>
          </p:cNvPr>
          <p:cNvSpPr>
            <a:spLocks noGrp="1"/>
          </p:cNvSpPr>
          <p:nvPr>
            <p:ph type="title"/>
          </p:nvPr>
        </p:nvSpPr>
        <p:spPr>
          <a:xfrm>
            <a:off x="-462448" y="-291043"/>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群落相似性随时间梯度变化</a:t>
            </a:r>
          </a:p>
        </p:txBody>
      </p:sp>
      <p:sp>
        <p:nvSpPr>
          <p:cNvPr id="14" name="内容占位符 2">
            <a:extLst>
              <a:ext uri="{FF2B5EF4-FFF2-40B4-BE49-F238E27FC236}">
                <a16:creationId xmlns:a16="http://schemas.microsoft.com/office/drawing/2014/main" id="{33BDD770-8F9D-0943-BA2C-8256339A269C}"/>
              </a:ext>
            </a:extLst>
          </p:cNvPr>
          <p:cNvSpPr>
            <a:spLocks noGrp="1"/>
          </p:cNvSpPr>
          <p:nvPr>
            <p:ph idx="1"/>
          </p:nvPr>
        </p:nvSpPr>
        <p:spPr>
          <a:xfrm>
            <a:off x="332635" y="4033189"/>
            <a:ext cx="8580012" cy="1284295"/>
          </a:xfrm>
        </p:spPr>
        <p:txBody>
          <a:bodyPr>
            <a:norm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唾液菌群的</a:t>
            </a:r>
            <a:r>
              <a:rPr kumimoji="1" lang="en-US" altLang="zh-CN" dirty="0">
                <a:latin typeface="Microsoft YaHei" panose="020B0503020204020204" pitchFamily="34" charset="-122"/>
                <a:ea typeface="Microsoft YaHei" panose="020B0503020204020204" pitchFamily="34" charset="-122"/>
              </a:rPr>
              <a:t>beta</a:t>
            </a:r>
            <a:r>
              <a:rPr kumimoji="1" lang="zh-CN" altLang="en-US" dirty="0">
                <a:latin typeface="Microsoft YaHei" panose="020B0503020204020204" pitchFamily="34" charset="-122"/>
                <a:ea typeface="Microsoft YaHei" panose="020B0503020204020204" pitchFamily="34" charset="-122"/>
              </a:rPr>
              <a:t>多样性在整个采样周期，低于牙菌斑且基本</a:t>
            </a:r>
            <a:r>
              <a:rPr kumimoji="1" lang="zh-CN" altLang="en-US" b="1" dirty="0">
                <a:solidFill>
                  <a:srgbClr val="00B0F0"/>
                </a:solidFill>
                <a:latin typeface="Microsoft YaHei" panose="020B0503020204020204" pitchFamily="34" charset="-122"/>
                <a:ea typeface="Microsoft YaHei" panose="020B0503020204020204" pitchFamily="34" charset="-122"/>
              </a:rPr>
              <a:t>保持平稳</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牙菌斑菌群的个体间相似度在洗牙后</a:t>
            </a:r>
            <a:r>
              <a:rPr kumimoji="1" lang="en-US" altLang="zh-CN" b="1" dirty="0">
                <a:solidFill>
                  <a:srgbClr val="00B0F0"/>
                </a:solidFill>
                <a:latin typeface="Microsoft YaHei" panose="020B0503020204020204" pitchFamily="34" charset="-122"/>
                <a:ea typeface="Microsoft YaHei" panose="020B0503020204020204" pitchFamily="34" charset="-122"/>
              </a:rPr>
              <a:t>3d</a:t>
            </a:r>
            <a:r>
              <a:rPr kumimoji="1" lang="zh-CN" altLang="en-US" dirty="0">
                <a:latin typeface="Microsoft YaHei" panose="020B0503020204020204" pitchFamily="34" charset="-122"/>
                <a:ea typeface="Microsoft YaHei" panose="020B0503020204020204" pitchFamily="34" charset="-122"/>
              </a:rPr>
              <a:t>最大，与</a:t>
            </a:r>
            <a:r>
              <a:rPr kumimoji="1" lang="en-US" altLang="zh-CN" dirty="0">
                <a:latin typeface="Microsoft YaHei" panose="020B0503020204020204" pitchFamily="34" charset="-122"/>
                <a:ea typeface="Microsoft YaHei" panose="020B0503020204020204" pitchFamily="34" charset="-122"/>
              </a:rPr>
              <a:t>alpha</a:t>
            </a:r>
            <a:r>
              <a:rPr kumimoji="1" lang="zh-CN" altLang="en-US" dirty="0">
                <a:latin typeface="Microsoft YaHei" panose="020B0503020204020204" pitchFamily="34" charset="-122"/>
                <a:ea typeface="Microsoft YaHei" panose="020B0503020204020204" pitchFamily="34" charset="-122"/>
              </a:rPr>
              <a:t>多样性对应。</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牙菌斑菌群在洗牙后</a:t>
            </a:r>
            <a:r>
              <a:rPr kumimoji="1" lang="en-US" altLang="zh-CN" b="1" dirty="0">
                <a:solidFill>
                  <a:srgbClr val="00B0F0"/>
                </a:solidFill>
                <a:latin typeface="Microsoft YaHei" panose="020B0503020204020204" pitchFamily="34" charset="-122"/>
                <a:ea typeface="Microsoft YaHei" panose="020B0503020204020204" pitchFamily="34" charset="-122"/>
              </a:rPr>
              <a:t>7h-1d</a:t>
            </a:r>
            <a:r>
              <a:rPr kumimoji="1" lang="zh-CN" altLang="en-US" dirty="0">
                <a:latin typeface="Microsoft YaHei" panose="020B0503020204020204" pitchFamily="34" charset="-122"/>
                <a:ea typeface="Microsoft YaHei" panose="020B0503020204020204" pitchFamily="34" charset="-122"/>
              </a:rPr>
              <a:t>而非</a:t>
            </a:r>
            <a:r>
              <a:rPr kumimoji="1" lang="en-US" altLang="zh-CN" dirty="0">
                <a:latin typeface="Microsoft YaHei" panose="020B0503020204020204" pitchFamily="34" charset="-122"/>
                <a:ea typeface="Microsoft YaHei" panose="020B0503020204020204" pitchFamily="34" charset="-122"/>
              </a:rPr>
              <a:t>1h-4h</a:t>
            </a:r>
            <a:r>
              <a:rPr kumimoji="1" lang="zh-CN" altLang="en-US" dirty="0">
                <a:latin typeface="Microsoft YaHei" panose="020B0503020204020204" pitchFamily="34" charset="-122"/>
                <a:ea typeface="Microsoft YaHei" panose="020B0503020204020204" pitchFamily="34" charset="-122"/>
              </a:rPr>
              <a:t>，与洗牙前差异最大，后逐渐回落。</a:t>
            </a:r>
          </a:p>
        </p:txBody>
      </p:sp>
      <p:cxnSp>
        <p:nvCxnSpPr>
          <p:cNvPr id="10" name="直线连接符 9">
            <a:extLst>
              <a:ext uri="{FF2B5EF4-FFF2-40B4-BE49-F238E27FC236}">
                <a16:creationId xmlns:a16="http://schemas.microsoft.com/office/drawing/2014/main" id="{81C0C1D2-C92F-3545-944A-C6B626C3FBC8}"/>
              </a:ext>
            </a:extLst>
          </p:cNvPr>
          <p:cNvCxnSpPr>
            <a:cxnSpLocks/>
          </p:cNvCxnSpPr>
          <p:nvPr/>
        </p:nvCxnSpPr>
        <p:spPr>
          <a:xfrm rot="5400000">
            <a:off x="3090931" y="2296641"/>
            <a:ext cx="2880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13" name="图片 12">
            <a:extLst>
              <a:ext uri="{FF2B5EF4-FFF2-40B4-BE49-F238E27FC236}">
                <a16:creationId xmlns:a16="http://schemas.microsoft.com/office/drawing/2014/main" id="{0A7F7DB4-5F1D-8140-94FB-E19D9571A953}"/>
              </a:ext>
            </a:extLst>
          </p:cNvPr>
          <p:cNvPicPr>
            <a:picLocks noChangeAspect="1"/>
          </p:cNvPicPr>
          <p:nvPr/>
        </p:nvPicPr>
        <p:blipFill rotWithShape="1">
          <a:blip r:embed="rId3"/>
          <a:srcRect t="2660" r="51084" b="2637"/>
          <a:stretch/>
        </p:blipFill>
        <p:spPr>
          <a:xfrm>
            <a:off x="929874" y="630033"/>
            <a:ext cx="3084814" cy="3348586"/>
          </a:xfrm>
          <a:prstGeom prst="rect">
            <a:avLst/>
          </a:prstGeom>
        </p:spPr>
      </p:pic>
      <p:grpSp>
        <p:nvGrpSpPr>
          <p:cNvPr id="5" name="组合 4">
            <a:extLst>
              <a:ext uri="{FF2B5EF4-FFF2-40B4-BE49-F238E27FC236}">
                <a16:creationId xmlns:a16="http://schemas.microsoft.com/office/drawing/2014/main" id="{C6629A97-3E7E-B14A-A24A-013EC9B61E71}"/>
              </a:ext>
            </a:extLst>
          </p:cNvPr>
          <p:cNvGrpSpPr/>
          <p:nvPr/>
        </p:nvGrpSpPr>
        <p:grpSpPr>
          <a:xfrm>
            <a:off x="4865951" y="630032"/>
            <a:ext cx="3351668" cy="3348586"/>
            <a:chOff x="4740977" y="1487275"/>
            <a:chExt cx="3749186" cy="3745737"/>
          </a:xfrm>
        </p:grpSpPr>
        <p:pic>
          <p:nvPicPr>
            <p:cNvPr id="11" name="图片 10">
              <a:extLst>
                <a:ext uri="{FF2B5EF4-FFF2-40B4-BE49-F238E27FC236}">
                  <a16:creationId xmlns:a16="http://schemas.microsoft.com/office/drawing/2014/main" id="{BC0CD571-2839-7147-B13B-8D6B27700D97}"/>
                </a:ext>
              </a:extLst>
            </p:cNvPr>
            <p:cNvPicPr>
              <a:picLocks noChangeAspect="1"/>
            </p:cNvPicPr>
            <p:nvPr/>
          </p:nvPicPr>
          <p:blipFill rotWithShape="1">
            <a:blip r:embed="rId3"/>
            <a:srcRect l="51674" t="2660" r="1146" b="2637"/>
            <a:stretch/>
          </p:blipFill>
          <p:spPr>
            <a:xfrm>
              <a:off x="5161944" y="1487275"/>
              <a:ext cx="3328219" cy="3745737"/>
            </a:xfrm>
            <a:prstGeom prst="rect">
              <a:avLst/>
            </a:prstGeom>
          </p:spPr>
        </p:pic>
        <p:sp>
          <p:nvSpPr>
            <p:cNvPr id="17" name="矩形 16">
              <a:extLst>
                <a:ext uri="{FF2B5EF4-FFF2-40B4-BE49-F238E27FC236}">
                  <a16:creationId xmlns:a16="http://schemas.microsoft.com/office/drawing/2014/main" id="{CDB765B4-1BC6-F74C-900A-F216EF946CF1}"/>
                </a:ext>
              </a:extLst>
            </p:cNvPr>
            <p:cNvSpPr/>
            <p:nvPr/>
          </p:nvSpPr>
          <p:spPr>
            <a:xfrm rot="16200000">
              <a:off x="3563731" y="3284267"/>
              <a:ext cx="2723823" cy="369332"/>
            </a:xfrm>
            <a:prstGeom prst="rect">
              <a:avLst/>
            </a:prstGeom>
          </p:spPr>
          <p:txBody>
            <a:bodyPr wrap="none">
              <a:spAutoFit/>
            </a:bodyPr>
            <a:lstStyle/>
            <a:p>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每一时间点与洗牙前比较</a:t>
              </a:r>
              <a:endParaRPr lang="zh-CN" altLang="en-US" dirty="0">
                <a:latin typeface="Microsoft YaHei" panose="020B0503020204020204" pitchFamily="34" charset="-122"/>
                <a:ea typeface="Microsoft YaHei" panose="020B0503020204020204" pitchFamily="34" charset="-122"/>
              </a:endParaRPr>
            </a:p>
          </p:txBody>
        </p:sp>
      </p:grpSp>
      <p:sp>
        <p:nvSpPr>
          <p:cNvPr id="18" name="矩形 17">
            <a:extLst>
              <a:ext uri="{FF2B5EF4-FFF2-40B4-BE49-F238E27FC236}">
                <a16:creationId xmlns:a16="http://schemas.microsoft.com/office/drawing/2014/main" id="{46AA8A2C-392D-4049-8AD3-38CC02AA0E68}"/>
              </a:ext>
            </a:extLst>
          </p:cNvPr>
          <p:cNvSpPr/>
          <p:nvPr/>
        </p:nvSpPr>
        <p:spPr>
          <a:xfrm rot="16200000">
            <a:off x="-664172" y="2119659"/>
            <a:ext cx="2723823" cy="369332"/>
          </a:xfrm>
          <a:prstGeom prst="rect">
            <a:avLst/>
          </a:prstGeom>
        </p:spPr>
        <p:txBody>
          <a:bodyPr wrap="none">
            <a:spAutoFit/>
          </a:bodyPr>
          <a:lstStyle/>
          <a:p>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每一时间点内部样本比较</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1702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strips(down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strips(downLeft)">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strips(downLeft)">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26357D2-B977-0047-BFD0-874017176EFB}"/>
              </a:ext>
            </a:extLst>
          </p:cNvPr>
          <p:cNvSpPr>
            <a:spLocks noGrp="1"/>
          </p:cNvSpPr>
          <p:nvPr>
            <p:ph type="title"/>
          </p:nvPr>
        </p:nvSpPr>
        <p:spPr>
          <a:xfrm>
            <a:off x="-308769" y="-198833"/>
            <a:ext cx="8610600" cy="1293028"/>
          </a:xfrm>
        </p:spPr>
        <p:txBody>
          <a:bodyPr>
            <a:normAutofit/>
          </a:bodyPr>
          <a:lstStyle/>
          <a:p>
            <a:r>
              <a:rPr lang="zh-CN" altLang="en-US" b="1" dirty="0">
                <a:latin typeface="Microsoft YaHei" panose="020B0503020204020204" pitchFamily="34" charset="-122"/>
                <a:ea typeface="Microsoft YaHei" panose="020B0503020204020204" pitchFamily="34" charset="-122"/>
                <a:cs typeface="+mn-cs"/>
              </a:rPr>
              <a:t>群落相似性随时间梯度变化</a:t>
            </a:r>
          </a:p>
        </p:txBody>
      </p:sp>
      <p:sp>
        <p:nvSpPr>
          <p:cNvPr id="9" name="内容占位符 2">
            <a:extLst>
              <a:ext uri="{FF2B5EF4-FFF2-40B4-BE49-F238E27FC236}">
                <a16:creationId xmlns:a16="http://schemas.microsoft.com/office/drawing/2014/main" id="{01692781-0AFC-1344-B47D-5B924D5AAD16}"/>
              </a:ext>
            </a:extLst>
          </p:cNvPr>
          <p:cNvSpPr>
            <a:spLocks noGrp="1"/>
          </p:cNvSpPr>
          <p:nvPr>
            <p:ph idx="1"/>
          </p:nvPr>
        </p:nvSpPr>
        <p:spPr>
          <a:xfrm>
            <a:off x="4748733" y="894966"/>
            <a:ext cx="3915158" cy="2708303"/>
          </a:xfrm>
        </p:spPr>
        <p:txBody>
          <a:bodyPr>
            <a:normAutofit/>
          </a:bodyPr>
          <a:lstStyle/>
          <a:p>
            <a:pPr algn="just">
              <a:lnSpc>
                <a:spcPct val="100000"/>
              </a:lnSpc>
            </a:pPr>
            <a:r>
              <a:rPr kumimoji="1" lang="zh-CN" altLang="en-US" dirty="0">
                <a:latin typeface="Microsoft YaHei" panose="020B0503020204020204" pitchFamily="34" charset="-122"/>
                <a:ea typeface="Microsoft YaHei" panose="020B0503020204020204" pitchFamily="34" charset="-122"/>
              </a:rPr>
              <a:t>各时间点的唾液和牙菌斑样本分别聚类，形成彼此独立的两簇。</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不同时间点的唾液样本排列紧凑，提示菌群结构随时间</a:t>
            </a:r>
            <a:r>
              <a:rPr kumimoji="1" lang="zh-CN" altLang="en-US" b="1" dirty="0">
                <a:solidFill>
                  <a:srgbClr val="00B0F0"/>
                </a:solidFill>
                <a:latin typeface="Microsoft YaHei" panose="020B0503020204020204" pitchFamily="34" charset="-122"/>
                <a:ea typeface="Microsoft YaHei" panose="020B0503020204020204" pitchFamily="34" charset="-122"/>
              </a:rPr>
              <a:t>波动较小</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gn="just">
              <a:lnSpc>
                <a:spcPct val="100000"/>
              </a:lnSpc>
            </a:pPr>
            <a:r>
              <a:rPr kumimoji="1" lang="zh-CN" altLang="en-US" dirty="0">
                <a:latin typeface="Microsoft YaHei" panose="020B0503020204020204" pitchFamily="34" charset="-122"/>
                <a:ea typeface="Microsoft YaHei" panose="020B0503020204020204" pitchFamily="34" charset="-122"/>
              </a:rPr>
              <a:t>不同时间点的牙菌斑菌群呈现随时间梯度分布的特点，从洗牙前到</a:t>
            </a:r>
            <a:r>
              <a:rPr kumimoji="1" lang="zh-CN" altLang="en-US" b="1" dirty="0">
                <a:solidFill>
                  <a:srgbClr val="00B0F0"/>
                </a:solidFill>
                <a:latin typeface="Microsoft YaHei" panose="020B0503020204020204" pitchFamily="34" charset="-122"/>
                <a:ea typeface="Microsoft YaHei" panose="020B0503020204020204" pitchFamily="34" charset="-122"/>
              </a:rPr>
              <a:t>偏离最大</a:t>
            </a:r>
            <a:r>
              <a:rPr kumimoji="1" lang="zh-CN" altLang="en-US" dirty="0">
                <a:latin typeface="Microsoft YaHei" panose="020B0503020204020204" pitchFamily="34" charset="-122"/>
                <a:ea typeface="Microsoft YaHei" panose="020B0503020204020204" pitchFamily="34" charset="-122"/>
              </a:rPr>
              <a:t>的</a:t>
            </a:r>
            <a:r>
              <a:rPr kumimoji="1" lang="en-US" altLang="zh-CN" dirty="0">
                <a:latin typeface="Microsoft YaHei" panose="020B0503020204020204" pitchFamily="34" charset="-122"/>
                <a:ea typeface="Microsoft YaHei" panose="020B0503020204020204" pitchFamily="34" charset="-122"/>
              </a:rPr>
              <a:t>1d</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3d</a:t>
            </a:r>
            <a:r>
              <a:rPr kumimoji="1" lang="zh-CN" altLang="en-US" dirty="0">
                <a:latin typeface="Microsoft YaHei" panose="020B0503020204020204" pitchFamily="34" charset="-122"/>
                <a:ea typeface="Microsoft YaHei" panose="020B0503020204020204" pitchFamily="34" charset="-122"/>
              </a:rPr>
              <a:t>，再经过</a:t>
            </a:r>
            <a:r>
              <a:rPr kumimoji="1" lang="en-US" altLang="zh-CN" dirty="0">
                <a:latin typeface="Microsoft YaHei" panose="020B0503020204020204" pitchFamily="34" charset="-122"/>
                <a:ea typeface="Microsoft YaHei" panose="020B0503020204020204" pitchFamily="34" charset="-122"/>
              </a:rPr>
              <a:t>2w</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1m</a:t>
            </a:r>
            <a:r>
              <a:rPr kumimoji="1" lang="zh-CN" altLang="en-US" dirty="0">
                <a:latin typeface="Microsoft YaHei" panose="020B0503020204020204" pitchFamily="34" charset="-122"/>
                <a:ea typeface="Microsoft YaHei" panose="020B0503020204020204" pitchFamily="34" charset="-122"/>
              </a:rPr>
              <a:t>的逐渐变化，到</a:t>
            </a:r>
            <a:r>
              <a:rPr kumimoji="1" lang="en-US" altLang="zh-CN" dirty="0">
                <a:latin typeface="Microsoft YaHei" panose="020B0503020204020204" pitchFamily="34" charset="-122"/>
                <a:ea typeface="Microsoft YaHei" panose="020B0503020204020204" pitchFamily="34" charset="-122"/>
              </a:rPr>
              <a:t>3m</a:t>
            </a:r>
            <a:r>
              <a:rPr kumimoji="1" lang="zh-CN" altLang="en-US" dirty="0">
                <a:latin typeface="Microsoft YaHei" panose="020B0503020204020204" pitchFamily="34" charset="-122"/>
                <a:ea typeface="Microsoft YaHei" panose="020B0503020204020204" pitchFamily="34" charset="-122"/>
              </a:rPr>
              <a:t>时基本</a:t>
            </a:r>
            <a:r>
              <a:rPr kumimoji="1" lang="zh-CN" altLang="en-US" b="1" dirty="0">
                <a:solidFill>
                  <a:srgbClr val="00B0F0"/>
                </a:solidFill>
                <a:latin typeface="Microsoft YaHei" panose="020B0503020204020204" pitchFamily="34" charset="-122"/>
                <a:ea typeface="Microsoft YaHei" panose="020B0503020204020204" pitchFamily="34" charset="-122"/>
              </a:rPr>
              <a:t>恢复</a:t>
            </a:r>
            <a:r>
              <a:rPr kumimoji="1" lang="zh-CN" altLang="en-US" dirty="0">
                <a:latin typeface="Microsoft YaHei" panose="020B0503020204020204" pitchFamily="34" charset="-122"/>
                <a:ea typeface="Microsoft YaHei" panose="020B0503020204020204" pitchFamily="34" charset="-122"/>
              </a:rPr>
              <a:t>到接近洗牙前的状态。</a:t>
            </a:r>
          </a:p>
        </p:txBody>
      </p:sp>
      <p:pic>
        <p:nvPicPr>
          <p:cNvPr id="7" name="图片 6">
            <a:extLst>
              <a:ext uri="{FF2B5EF4-FFF2-40B4-BE49-F238E27FC236}">
                <a16:creationId xmlns:a16="http://schemas.microsoft.com/office/drawing/2014/main" id="{F4F26AE8-6FD9-2A4E-AA89-577CE226C2B7}"/>
              </a:ext>
            </a:extLst>
          </p:cNvPr>
          <p:cNvPicPr>
            <a:picLocks noChangeAspect="1"/>
          </p:cNvPicPr>
          <p:nvPr/>
        </p:nvPicPr>
        <p:blipFill>
          <a:blip r:embed="rId2"/>
          <a:stretch>
            <a:fillRect/>
          </a:stretch>
        </p:blipFill>
        <p:spPr>
          <a:xfrm>
            <a:off x="557600" y="894966"/>
            <a:ext cx="4037832" cy="3761559"/>
          </a:xfrm>
          <a:prstGeom prst="rect">
            <a:avLst/>
          </a:prstGeom>
          <a:solidFill>
            <a:schemeClr val="tx1"/>
          </a:solidFill>
        </p:spPr>
      </p:pic>
      <p:sp>
        <p:nvSpPr>
          <p:cNvPr id="8" name="矩形 7">
            <a:extLst>
              <a:ext uri="{FF2B5EF4-FFF2-40B4-BE49-F238E27FC236}">
                <a16:creationId xmlns:a16="http://schemas.microsoft.com/office/drawing/2014/main" id="{3D43B405-5AAF-7B4B-A2E9-1AF826BC3287}"/>
              </a:ext>
            </a:extLst>
          </p:cNvPr>
          <p:cNvSpPr/>
          <p:nvPr/>
        </p:nvSpPr>
        <p:spPr>
          <a:xfrm>
            <a:off x="1352013" y="4682459"/>
            <a:ext cx="2425729" cy="369332"/>
          </a:xfrm>
          <a:prstGeom prst="rect">
            <a:avLst/>
          </a:prstGeom>
        </p:spPr>
        <p:txBody>
          <a:bodyPr wrap="none">
            <a:spAutoFit/>
          </a:bodyPr>
          <a:lstStyle/>
          <a:p>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OTU</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水平的</a:t>
            </a:r>
            <a:r>
              <a:rPr lang="en-US" altLang="zh-CN" kern="100" dirty="0" err="1">
                <a:latin typeface="Microsoft YaHei" panose="020B0503020204020204" pitchFamily="34" charset="-122"/>
                <a:ea typeface="Microsoft YaHei" panose="020B0503020204020204" pitchFamily="34" charset="-122"/>
                <a:cs typeface="Times New Roman" panose="02020603050405020304" pitchFamily="18" charset="0"/>
              </a:rPr>
              <a:t>PCoA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分析</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6670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strips(down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strips(downLeft)">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水汽尾迹">
  <a:themeElements>
    <a:clrScheme name="水汽尾迹">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水汽尾迹">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汽尾迹">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4570</TotalTime>
  <Words>1792</Words>
  <Application>Microsoft Office PowerPoint</Application>
  <PresentationFormat>全屏显示(16:9)</PresentationFormat>
  <Paragraphs>145</Paragraphs>
  <Slides>27</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等线</vt:lpstr>
      <vt:lpstr>Microsoft YaHei</vt:lpstr>
      <vt:lpstr>Arial</vt:lpstr>
      <vt:lpstr>Century Gothic</vt:lpstr>
      <vt:lpstr>Times New Roman</vt:lpstr>
      <vt:lpstr>水汽尾迹</vt:lpstr>
      <vt:lpstr>用微生物组时序数据重现生物膜装配动态过程 </vt:lpstr>
      <vt:lpstr>时序数据及其应用</vt:lpstr>
      <vt:lpstr>一、追踪口腔生物膜的菌群动态</vt:lpstr>
      <vt:lpstr>研究消化道入口菌群动态的意义</vt:lpstr>
      <vt:lpstr>研究消化道入口菌群动态的意义</vt:lpstr>
      <vt:lpstr>洗牙前后唾液和菌斑的时序数据</vt:lpstr>
      <vt:lpstr>类型特异的微生物多样性波动</vt:lpstr>
      <vt:lpstr>群落相似性随时间梯度变化</vt:lpstr>
      <vt:lpstr>群落相似性随时间梯度变化</vt:lpstr>
      <vt:lpstr>微生物的补充方向和时间</vt:lpstr>
      <vt:lpstr>细菌丰度展现出的时间动态</vt:lpstr>
      <vt:lpstr>牙菌斑堆积的三个阶段</vt:lpstr>
      <vt:lpstr>不同发育阶段的微生物互作</vt:lpstr>
      <vt:lpstr>Prof. Emad El-Omar Editor in Chief, Gut  Well done and many congratulations on an excellent paper!</vt:lpstr>
      <vt:lpstr>二、微生物组时序数据的计算</vt:lpstr>
      <vt:lpstr>分组效果</vt:lpstr>
      <vt:lpstr>PowerPoint 演示文稿</vt:lpstr>
      <vt:lpstr>利用Sourcetracker溯源</vt:lpstr>
      <vt:lpstr>Sourcetracker使用方法</vt:lpstr>
      <vt:lpstr>Sourcetracker结果呈现</vt:lpstr>
      <vt:lpstr>利用Feast溯源</vt:lpstr>
      <vt:lpstr>时序数据中的状态间转换</vt:lpstr>
      <vt:lpstr>桑基图和马尔科夫链绘制方法</vt:lpstr>
      <vt:lpstr>基于时序数据的有向互作网络</vt:lpstr>
      <vt:lpstr>预测菌群状态的发展方向</vt:lpstr>
      <vt:lpstr>小结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Yong-Xin Liu</cp:lastModifiedBy>
  <cp:revision>169</cp:revision>
  <dcterms:created xsi:type="dcterms:W3CDTF">2020-08-25T12:43:47Z</dcterms:created>
  <dcterms:modified xsi:type="dcterms:W3CDTF">2020-09-14T05:51:29Z</dcterms:modified>
</cp:coreProperties>
</file>